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3.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3.jpg" ContentType="image/jpg"/>
  <Override PartName="/ppt/media/image35.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256" r:id="rId2"/>
    <p:sldId id="257" r:id="rId3"/>
    <p:sldId id="258" r:id="rId4"/>
    <p:sldId id="259" r:id="rId5"/>
    <p:sldId id="260" r:id="rId6"/>
    <p:sldId id="263" r:id="rId7"/>
    <p:sldId id="264" r:id="rId8"/>
    <p:sldId id="265" r:id="rId9"/>
    <p:sldId id="266" r:id="rId10"/>
    <p:sldId id="272" r:id="rId11"/>
    <p:sldId id="268" r:id="rId12"/>
    <p:sldId id="269" r:id="rId13"/>
    <p:sldId id="270" r:id="rId14"/>
    <p:sldId id="271" r:id="rId15"/>
    <p:sldId id="275" r:id="rId16"/>
    <p:sldId id="276" r:id="rId17"/>
    <p:sldId id="277" r:id="rId18"/>
    <p:sldId id="278" r:id="rId19"/>
    <p:sldId id="279" r:id="rId20"/>
    <p:sldId id="280" r:id="rId21"/>
    <p:sldId id="281" r:id="rId22"/>
    <p:sldId id="283" r:id="rId23"/>
    <p:sldId id="282" r:id="rId24"/>
    <p:sldId id="284" r:id="rId25"/>
    <p:sldId id="261" r:id="rId26"/>
    <p:sldId id="285" r:id="rId27"/>
    <p:sldId id="286" r:id="rId28"/>
    <p:sldId id="287" r:id="rId29"/>
    <p:sldId id="288" r:id="rId30"/>
    <p:sldId id="289" r:id="rId31"/>
    <p:sldId id="291" r:id="rId32"/>
    <p:sldId id="290" r:id="rId33"/>
    <p:sldId id="292" r:id="rId34"/>
    <p:sldId id="294" r:id="rId35"/>
    <p:sldId id="293" r:id="rId36"/>
    <p:sldId id="295" r:id="rId37"/>
    <p:sldId id="296" r:id="rId38"/>
    <p:sldId id="303" r:id="rId39"/>
    <p:sldId id="306" r:id="rId40"/>
    <p:sldId id="307" r:id="rId41"/>
    <p:sldId id="297" r:id="rId42"/>
    <p:sldId id="298" r:id="rId43"/>
    <p:sldId id="299" r:id="rId44"/>
    <p:sldId id="300" r:id="rId45"/>
    <p:sldId id="302" r:id="rId46"/>
    <p:sldId id="301" r:id="rId47"/>
    <p:sldId id="308" r:id="rId48"/>
    <p:sldId id="309" r:id="rId49"/>
    <p:sldId id="310" r:id="rId50"/>
    <p:sldId id="262" r:id="rId51"/>
    <p:sldId id="313" r:id="rId52"/>
    <p:sldId id="311" r:id="rId53"/>
    <p:sldId id="312" r:id="rId54"/>
    <p:sldId id="316" r:id="rId55"/>
    <p:sldId id="315" r:id="rId56"/>
    <p:sldId id="314" r:id="rId57"/>
    <p:sldId id="319" r:id="rId58"/>
    <p:sldId id="320" r:id="rId59"/>
    <p:sldId id="321" r:id="rId60"/>
    <p:sldId id="318" r:id="rId61"/>
    <p:sldId id="31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83065" autoAdjust="0"/>
  </p:normalViewPr>
  <p:slideViewPr>
    <p:cSldViewPr snapToGrid="0">
      <p:cViewPr varScale="1">
        <p:scale>
          <a:sx n="55" d="100"/>
          <a:sy n="55" d="100"/>
        </p:scale>
        <p:origin x="97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54A67B-5D05-4D78-9ABB-C0AA6B4CF543}" type="datetimeFigureOut">
              <a:rPr lang="en-US" smtClean="0"/>
              <a:t>5/11/2019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33178-C564-43DC-B241-A4D8B7D962E2}" type="slidenum">
              <a:rPr lang="en-US" smtClean="0"/>
              <a:t>‹#›</a:t>
            </a:fld>
            <a:endParaRPr lang="en-US"/>
          </a:p>
        </p:txBody>
      </p:sp>
    </p:spTree>
    <p:extLst>
      <p:ext uri="{BB962C8B-B14F-4D97-AF65-F5344CB8AC3E}">
        <p14:creationId xmlns:p14="http://schemas.microsoft.com/office/powerpoint/2010/main" val="414519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common explanation is that poorer people were under covered because they were less likely to have telephones and that this group was more likely to support Roosevelt.</a:t>
            </a:r>
          </a:p>
          <a:p>
            <a:r>
              <a:rPr lang="en-US" sz="1200" b="0" i="0" kern="1200" dirty="0">
                <a:solidFill>
                  <a:schemeClr val="tx1"/>
                </a:solidFill>
                <a:effectLst/>
                <a:latin typeface="+mn-lt"/>
                <a:ea typeface="+mn-ea"/>
                <a:cs typeface="+mn-cs"/>
              </a:rPr>
              <a:t>A detailed analysis by Squire (1988) showed that it was not just an </a:t>
            </a:r>
            <a:r>
              <a:rPr lang="en-US" sz="1200" b="0" i="0" kern="1200" dirty="0" err="1">
                <a:solidFill>
                  <a:schemeClr val="tx1"/>
                </a:solidFill>
                <a:effectLst/>
                <a:latin typeface="+mn-lt"/>
                <a:ea typeface="+mn-ea"/>
                <a:cs typeface="+mn-cs"/>
              </a:rPr>
              <a:t>undercoverage</a:t>
            </a:r>
            <a:r>
              <a:rPr lang="en-US" sz="1200" b="0" i="0" kern="1200" dirty="0">
                <a:solidFill>
                  <a:schemeClr val="tx1"/>
                </a:solidFill>
                <a:effectLst/>
                <a:latin typeface="+mn-lt"/>
                <a:ea typeface="+mn-ea"/>
                <a:cs typeface="+mn-cs"/>
              </a:rPr>
              <a:t> bias that resulted in the faulty prediction of the election results. He concluded that, in addition to the </a:t>
            </a:r>
            <a:r>
              <a:rPr lang="en-US" sz="1200" b="0" i="0" kern="1200" dirty="0" err="1">
                <a:solidFill>
                  <a:schemeClr val="tx1"/>
                </a:solidFill>
                <a:effectLst/>
                <a:latin typeface="+mn-lt"/>
                <a:ea typeface="+mn-ea"/>
                <a:cs typeface="+mn-cs"/>
              </a:rPr>
              <a:t>undercoverage</a:t>
            </a:r>
            <a:r>
              <a:rPr lang="en-US" sz="1200" b="0" i="0" kern="1200" dirty="0">
                <a:solidFill>
                  <a:schemeClr val="tx1"/>
                </a:solidFill>
                <a:effectLst/>
                <a:latin typeface="+mn-lt"/>
                <a:ea typeface="+mn-ea"/>
                <a:cs typeface="+mn-cs"/>
              </a:rPr>
              <a:t> described above, there was a nonresponse bias (a form of self-selection bias) such that those favoring Landon were more likely to return their survey than were those favoring Roosevelt.</a:t>
            </a:r>
          </a:p>
          <a:p>
            <a:endParaRPr lang="en-US" dirty="0"/>
          </a:p>
        </p:txBody>
      </p:sp>
      <p:sp>
        <p:nvSpPr>
          <p:cNvPr id="4" name="Slide Number Placeholder 3"/>
          <p:cNvSpPr>
            <a:spLocks noGrp="1"/>
          </p:cNvSpPr>
          <p:nvPr>
            <p:ph type="sldNum" sz="quarter" idx="5"/>
          </p:nvPr>
        </p:nvSpPr>
        <p:spPr/>
        <p:txBody>
          <a:bodyPr/>
          <a:lstStyle/>
          <a:p>
            <a:fld id="{DED33178-C564-43DC-B241-A4D8B7D962E2}" type="slidenum">
              <a:rPr lang="en-US" smtClean="0"/>
              <a:t>13</a:t>
            </a:fld>
            <a:endParaRPr lang="en-US"/>
          </a:p>
        </p:txBody>
      </p:sp>
    </p:spTree>
    <p:extLst>
      <p:ext uri="{BB962C8B-B14F-4D97-AF65-F5344CB8AC3E}">
        <p14:creationId xmlns:p14="http://schemas.microsoft.com/office/powerpoint/2010/main" val="2385536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can also mean that people tend to focus more on the winners rather than the losers.</a:t>
            </a:r>
          </a:p>
        </p:txBody>
      </p:sp>
      <p:sp>
        <p:nvSpPr>
          <p:cNvPr id="4" name="Slide Number Placeholder 3"/>
          <p:cNvSpPr>
            <a:spLocks noGrp="1"/>
          </p:cNvSpPr>
          <p:nvPr>
            <p:ph type="sldNum" sz="quarter" idx="5"/>
          </p:nvPr>
        </p:nvSpPr>
        <p:spPr/>
        <p:txBody>
          <a:bodyPr/>
          <a:lstStyle/>
          <a:p>
            <a:fld id="{DED33178-C564-43DC-B241-A4D8B7D962E2}" type="slidenum">
              <a:rPr lang="en-US" smtClean="0"/>
              <a:t>14</a:t>
            </a:fld>
            <a:endParaRPr lang="en-US"/>
          </a:p>
        </p:txBody>
      </p:sp>
    </p:spTree>
    <p:extLst>
      <p:ext uri="{BB962C8B-B14F-4D97-AF65-F5344CB8AC3E}">
        <p14:creationId xmlns:p14="http://schemas.microsoft.com/office/powerpoint/2010/main" val="175807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33178-C564-43DC-B241-A4D8B7D962E2}" type="slidenum">
              <a:rPr lang="en-US" smtClean="0"/>
              <a:t>20</a:t>
            </a:fld>
            <a:endParaRPr lang="en-US"/>
          </a:p>
        </p:txBody>
      </p:sp>
    </p:spTree>
    <p:extLst>
      <p:ext uri="{BB962C8B-B14F-4D97-AF65-F5344CB8AC3E}">
        <p14:creationId xmlns:p14="http://schemas.microsoft.com/office/powerpoint/2010/main" val="2374312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marR="313055" indent="0">
              <a:lnSpc>
                <a:spcPct val="114999"/>
              </a:lnSpc>
              <a:spcBef>
                <a:spcPts val="95"/>
              </a:spcBef>
              <a:buSzPct val="64285"/>
              <a:buFont typeface="Arial"/>
              <a:buNone/>
              <a:tabLst>
                <a:tab pos="354965" algn="l"/>
                <a:tab pos="355600" algn="l"/>
              </a:tabLst>
            </a:pPr>
            <a:r>
              <a:rPr lang="en-US" sz="1200" spc="55" dirty="0">
                <a:solidFill>
                  <a:srgbClr val="585858"/>
                </a:solidFill>
                <a:latin typeface="Verdana"/>
                <a:cs typeface="Verdana"/>
              </a:rPr>
              <a:t>As </a:t>
            </a:r>
            <a:r>
              <a:rPr lang="en-US" sz="1200" dirty="0">
                <a:solidFill>
                  <a:srgbClr val="585858"/>
                </a:solidFill>
                <a:latin typeface="Verdana"/>
                <a:cs typeface="Verdana"/>
              </a:rPr>
              <a:t>its </a:t>
            </a:r>
            <a:r>
              <a:rPr lang="en-US" sz="1200" spc="40" dirty="0">
                <a:solidFill>
                  <a:srgbClr val="585858"/>
                </a:solidFill>
                <a:latin typeface="Verdana"/>
                <a:cs typeface="Verdana"/>
              </a:rPr>
              <a:t>name </a:t>
            </a:r>
            <a:r>
              <a:rPr lang="en-US" sz="1200" spc="-5" dirty="0">
                <a:solidFill>
                  <a:srgbClr val="585858"/>
                </a:solidFill>
                <a:latin typeface="Verdana"/>
                <a:cs typeface="Verdana"/>
              </a:rPr>
              <a:t>suggests, </a:t>
            </a:r>
            <a:r>
              <a:rPr lang="en-US" sz="1200" spc="50" dirty="0">
                <a:solidFill>
                  <a:srgbClr val="006FC0"/>
                </a:solidFill>
                <a:latin typeface="Verdana"/>
                <a:cs typeface="Verdana"/>
              </a:rPr>
              <a:t>random </a:t>
            </a:r>
            <a:r>
              <a:rPr lang="en-US" sz="1200" spc="40" dirty="0">
                <a:solidFill>
                  <a:srgbClr val="006FC0"/>
                </a:solidFill>
                <a:latin typeface="Verdana"/>
                <a:cs typeface="Verdana"/>
              </a:rPr>
              <a:t>sampling </a:t>
            </a:r>
            <a:r>
              <a:rPr lang="en-US" sz="1200" spc="40" dirty="0">
                <a:solidFill>
                  <a:srgbClr val="585858"/>
                </a:solidFill>
                <a:latin typeface="Verdana"/>
                <a:cs typeface="Verdana"/>
              </a:rPr>
              <a:t> </a:t>
            </a:r>
            <a:r>
              <a:rPr lang="en-US" sz="1200" spc="25" dirty="0">
                <a:solidFill>
                  <a:srgbClr val="585858"/>
                </a:solidFill>
                <a:latin typeface="Verdana"/>
                <a:cs typeface="Verdana"/>
              </a:rPr>
              <a:t>means</a:t>
            </a:r>
            <a:r>
              <a:rPr lang="en-US" sz="1200" spc="-235" dirty="0">
                <a:solidFill>
                  <a:srgbClr val="585858"/>
                </a:solidFill>
                <a:latin typeface="Verdana"/>
                <a:cs typeface="Verdana"/>
              </a:rPr>
              <a:t> </a:t>
            </a:r>
            <a:r>
              <a:rPr lang="en-US" sz="1200" spc="-15" dirty="0">
                <a:solidFill>
                  <a:srgbClr val="585858"/>
                </a:solidFill>
                <a:latin typeface="Verdana"/>
                <a:cs typeface="Verdana"/>
              </a:rPr>
              <a:t>every</a:t>
            </a:r>
            <a:r>
              <a:rPr lang="en-US" sz="1200" spc="-235" dirty="0">
                <a:solidFill>
                  <a:srgbClr val="585858"/>
                </a:solidFill>
                <a:latin typeface="Verdana"/>
                <a:cs typeface="Verdana"/>
              </a:rPr>
              <a:t> </a:t>
            </a:r>
            <a:r>
              <a:rPr lang="en-US" sz="1200" spc="60" dirty="0">
                <a:solidFill>
                  <a:srgbClr val="585858"/>
                </a:solidFill>
                <a:latin typeface="Verdana"/>
                <a:cs typeface="Verdana"/>
              </a:rPr>
              <a:t>member </a:t>
            </a:r>
            <a:r>
              <a:rPr lang="en-US" sz="1200" spc="-225" dirty="0">
                <a:solidFill>
                  <a:srgbClr val="585858"/>
                </a:solidFill>
                <a:latin typeface="Verdana"/>
                <a:cs typeface="Verdana"/>
              </a:rPr>
              <a:t> </a:t>
            </a:r>
            <a:r>
              <a:rPr lang="en-US" sz="1200" spc="110" dirty="0">
                <a:solidFill>
                  <a:srgbClr val="585858"/>
                </a:solidFill>
                <a:latin typeface="Verdana"/>
                <a:cs typeface="Verdana"/>
              </a:rPr>
              <a:t>of</a:t>
            </a:r>
            <a:r>
              <a:rPr lang="en-US" sz="1200" spc="-215" dirty="0">
                <a:solidFill>
                  <a:srgbClr val="585858"/>
                </a:solidFill>
                <a:latin typeface="Verdana"/>
                <a:cs typeface="Verdana"/>
              </a:rPr>
              <a:t>  </a:t>
            </a:r>
            <a:r>
              <a:rPr lang="en-US" sz="1200" spc="-40" dirty="0">
                <a:solidFill>
                  <a:srgbClr val="585858"/>
                </a:solidFill>
                <a:latin typeface="Verdana"/>
                <a:cs typeface="Verdana"/>
              </a:rPr>
              <a:t>a </a:t>
            </a:r>
            <a:r>
              <a:rPr lang="en-US" sz="1200" spc="-235" dirty="0">
                <a:solidFill>
                  <a:srgbClr val="585858"/>
                </a:solidFill>
                <a:latin typeface="Verdana"/>
                <a:cs typeface="Verdana"/>
              </a:rPr>
              <a:t> </a:t>
            </a:r>
            <a:r>
              <a:rPr lang="en-US" sz="1200" spc="60" dirty="0">
                <a:solidFill>
                  <a:srgbClr val="585858"/>
                </a:solidFill>
                <a:latin typeface="Verdana"/>
                <a:cs typeface="Verdana"/>
              </a:rPr>
              <a:t>population</a:t>
            </a:r>
            <a:r>
              <a:rPr lang="en-US" sz="1200" spc="-235" dirty="0">
                <a:solidFill>
                  <a:srgbClr val="585858"/>
                </a:solidFill>
                <a:latin typeface="Verdana"/>
                <a:cs typeface="Verdana"/>
              </a:rPr>
              <a:t>  </a:t>
            </a:r>
            <a:r>
              <a:rPr lang="en-US" sz="1200" spc="-20" dirty="0">
                <a:solidFill>
                  <a:srgbClr val="585858"/>
                </a:solidFill>
                <a:latin typeface="Verdana"/>
                <a:cs typeface="Verdana"/>
              </a:rPr>
              <a:t>has  </a:t>
            </a:r>
            <a:r>
              <a:rPr lang="en-US" sz="1200" spc="-5" dirty="0">
                <a:solidFill>
                  <a:srgbClr val="585858"/>
                </a:solidFill>
                <a:latin typeface="Verdana"/>
                <a:cs typeface="Verdana"/>
              </a:rPr>
              <a:t>an </a:t>
            </a:r>
            <a:r>
              <a:rPr lang="en-US" sz="1200" spc="-229" dirty="0">
                <a:solidFill>
                  <a:srgbClr val="585858"/>
                </a:solidFill>
                <a:latin typeface="Verdana"/>
                <a:cs typeface="Verdana"/>
              </a:rPr>
              <a:t> </a:t>
            </a:r>
            <a:r>
              <a:rPr lang="en-US" sz="1200" spc="35" dirty="0">
                <a:solidFill>
                  <a:srgbClr val="585858"/>
                </a:solidFill>
                <a:latin typeface="Verdana"/>
                <a:cs typeface="Verdana"/>
              </a:rPr>
              <a:t>equal</a:t>
            </a:r>
            <a:r>
              <a:rPr lang="en-US" sz="1200" spc="-220" dirty="0">
                <a:solidFill>
                  <a:srgbClr val="585858"/>
                </a:solidFill>
                <a:latin typeface="Verdana"/>
                <a:cs typeface="Verdana"/>
              </a:rPr>
              <a:t> </a:t>
            </a:r>
            <a:r>
              <a:rPr lang="en-US" sz="1200" spc="65" dirty="0">
                <a:solidFill>
                  <a:srgbClr val="585858"/>
                </a:solidFill>
                <a:latin typeface="Verdana"/>
                <a:cs typeface="Verdana"/>
              </a:rPr>
              <a:t>chance</a:t>
            </a:r>
            <a:r>
              <a:rPr lang="en-US" sz="1200" spc="-220" dirty="0">
                <a:solidFill>
                  <a:srgbClr val="585858"/>
                </a:solidFill>
                <a:latin typeface="Verdana"/>
                <a:cs typeface="Verdana"/>
              </a:rPr>
              <a:t> </a:t>
            </a:r>
            <a:r>
              <a:rPr lang="en-US" sz="1200" spc="105" dirty="0">
                <a:solidFill>
                  <a:srgbClr val="585858"/>
                </a:solidFill>
                <a:latin typeface="Verdana"/>
                <a:cs typeface="Verdana"/>
              </a:rPr>
              <a:t>of</a:t>
            </a:r>
            <a:r>
              <a:rPr lang="en-US" sz="1200" spc="-240" dirty="0">
                <a:solidFill>
                  <a:srgbClr val="585858"/>
                </a:solidFill>
                <a:latin typeface="Verdana"/>
                <a:cs typeface="Verdana"/>
              </a:rPr>
              <a:t> </a:t>
            </a:r>
            <a:r>
              <a:rPr lang="en-US" sz="1200" spc="60" dirty="0">
                <a:solidFill>
                  <a:srgbClr val="585858"/>
                </a:solidFill>
                <a:latin typeface="Verdana"/>
                <a:cs typeface="Verdana"/>
              </a:rPr>
              <a:t>being</a:t>
            </a:r>
            <a:r>
              <a:rPr lang="en-US" sz="1200" spc="-220" dirty="0">
                <a:solidFill>
                  <a:srgbClr val="585858"/>
                </a:solidFill>
                <a:latin typeface="Verdana"/>
                <a:cs typeface="Verdana"/>
              </a:rPr>
              <a:t> </a:t>
            </a:r>
            <a:r>
              <a:rPr lang="en-US" sz="1200" spc="25" dirty="0">
                <a:solidFill>
                  <a:srgbClr val="585858"/>
                </a:solidFill>
                <a:latin typeface="Verdana"/>
                <a:cs typeface="Verdana"/>
              </a:rPr>
              <a:t>selected.</a:t>
            </a:r>
            <a:endParaRPr lang="en-US" sz="1200" dirty="0">
              <a:latin typeface="Verdana"/>
              <a:cs typeface="Verdana"/>
            </a:endParaRPr>
          </a:p>
          <a:p>
            <a:pPr marL="12700" marR="5080" indent="0">
              <a:lnSpc>
                <a:spcPct val="114999"/>
              </a:lnSpc>
              <a:buSzPct val="64285"/>
              <a:buFont typeface="Arial"/>
              <a:buNone/>
              <a:tabLst>
                <a:tab pos="354965" algn="l"/>
                <a:tab pos="355600" algn="l"/>
              </a:tabLst>
            </a:pPr>
            <a:r>
              <a:rPr lang="en-US" sz="1200" spc="20" dirty="0">
                <a:solidFill>
                  <a:srgbClr val="585858"/>
                </a:solidFill>
                <a:latin typeface="Verdana"/>
                <a:cs typeface="Verdana"/>
              </a:rPr>
              <a:t>However, </a:t>
            </a:r>
            <a:r>
              <a:rPr lang="en-US" sz="1200" spc="40" dirty="0">
                <a:solidFill>
                  <a:srgbClr val="585858"/>
                </a:solidFill>
                <a:latin typeface="Verdana"/>
                <a:cs typeface="Verdana"/>
              </a:rPr>
              <a:t>since </a:t>
            </a:r>
            <a:r>
              <a:rPr lang="en-US" sz="1200" spc="25" dirty="0">
                <a:solidFill>
                  <a:srgbClr val="585858"/>
                </a:solidFill>
                <a:latin typeface="Verdana"/>
                <a:cs typeface="Verdana"/>
              </a:rPr>
              <a:t>samples </a:t>
            </a:r>
            <a:r>
              <a:rPr lang="en-US" sz="1200" spc="-25" dirty="0">
                <a:solidFill>
                  <a:srgbClr val="585858"/>
                </a:solidFill>
                <a:latin typeface="Verdana"/>
                <a:cs typeface="Verdana"/>
              </a:rPr>
              <a:t>are </a:t>
            </a:r>
            <a:r>
              <a:rPr lang="en-US" sz="1200" spc="-10" dirty="0">
                <a:solidFill>
                  <a:srgbClr val="585858"/>
                </a:solidFill>
                <a:latin typeface="Verdana"/>
                <a:cs typeface="Verdana"/>
              </a:rPr>
              <a:t>usually </a:t>
            </a:r>
            <a:r>
              <a:rPr lang="en-US" sz="1200" spc="80" dirty="0">
                <a:solidFill>
                  <a:srgbClr val="585858"/>
                </a:solidFill>
                <a:latin typeface="Verdana"/>
                <a:cs typeface="Verdana"/>
              </a:rPr>
              <a:t>much  </a:t>
            </a:r>
            <a:r>
              <a:rPr lang="en-US" sz="1200" spc="-5" dirty="0">
                <a:solidFill>
                  <a:srgbClr val="585858"/>
                </a:solidFill>
                <a:latin typeface="Verdana"/>
                <a:cs typeface="Verdana"/>
              </a:rPr>
              <a:t>smaller </a:t>
            </a:r>
            <a:r>
              <a:rPr lang="en-US" sz="1200" spc="20" dirty="0">
                <a:solidFill>
                  <a:srgbClr val="585858"/>
                </a:solidFill>
                <a:latin typeface="Verdana"/>
                <a:cs typeface="Verdana"/>
              </a:rPr>
              <a:t>than </a:t>
            </a:r>
            <a:r>
              <a:rPr lang="en-US" sz="1200" spc="25" dirty="0">
                <a:solidFill>
                  <a:srgbClr val="585858"/>
                </a:solidFill>
                <a:latin typeface="Verdana"/>
                <a:cs typeface="Verdana"/>
              </a:rPr>
              <a:t>populations, </a:t>
            </a:r>
            <a:r>
              <a:rPr lang="en-US" sz="1200" spc="-10" dirty="0">
                <a:solidFill>
                  <a:srgbClr val="585858"/>
                </a:solidFill>
                <a:latin typeface="Verdana"/>
                <a:cs typeface="Verdana"/>
              </a:rPr>
              <a:t>there’s </a:t>
            </a:r>
            <a:r>
              <a:rPr lang="en-US" sz="1200" spc="-45" dirty="0">
                <a:solidFill>
                  <a:srgbClr val="585858"/>
                </a:solidFill>
                <a:latin typeface="Verdana"/>
                <a:cs typeface="Verdana"/>
              </a:rPr>
              <a:t>a </a:t>
            </a:r>
            <a:r>
              <a:rPr lang="en-US" sz="1200" spc="65" dirty="0">
                <a:solidFill>
                  <a:srgbClr val="585858"/>
                </a:solidFill>
                <a:latin typeface="Verdana"/>
                <a:cs typeface="Verdana"/>
              </a:rPr>
              <a:t>chance  </a:t>
            </a:r>
            <a:r>
              <a:rPr lang="en-US" sz="1200" spc="30" dirty="0">
                <a:solidFill>
                  <a:srgbClr val="585858"/>
                </a:solidFill>
                <a:latin typeface="Verdana"/>
                <a:cs typeface="Verdana"/>
              </a:rPr>
              <a:t>that</a:t>
            </a:r>
            <a:r>
              <a:rPr lang="en-US" sz="1200" spc="-225" dirty="0">
                <a:solidFill>
                  <a:srgbClr val="585858"/>
                </a:solidFill>
                <a:latin typeface="Verdana"/>
                <a:cs typeface="Verdana"/>
              </a:rPr>
              <a:t> </a:t>
            </a:r>
            <a:r>
              <a:rPr lang="en-US" sz="1200" spc="20" dirty="0">
                <a:solidFill>
                  <a:srgbClr val="585858"/>
                </a:solidFill>
                <a:latin typeface="Verdana"/>
                <a:cs typeface="Verdana"/>
              </a:rPr>
              <a:t>entire</a:t>
            </a:r>
            <a:r>
              <a:rPr lang="en-US" sz="1200" spc="-235" dirty="0">
                <a:solidFill>
                  <a:srgbClr val="585858"/>
                </a:solidFill>
                <a:latin typeface="Verdana"/>
                <a:cs typeface="Verdana"/>
              </a:rPr>
              <a:t> </a:t>
            </a:r>
            <a:r>
              <a:rPr lang="en-US" sz="1200" spc="55" dirty="0">
                <a:solidFill>
                  <a:srgbClr val="585858"/>
                </a:solidFill>
                <a:latin typeface="Verdana"/>
                <a:cs typeface="Verdana"/>
              </a:rPr>
              <a:t>demographics</a:t>
            </a:r>
            <a:r>
              <a:rPr lang="en-US" sz="1200" spc="-229" dirty="0">
                <a:solidFill>
                  <a:srgbClr val="585858"/>
                </a:solidFill>
                <a:latin typeface="Verdana"/>
                <a:cs typeface="Verdana"/>
              </a:rPr>
              <a:t> </a:t>
            </a:r>
            <a:r>
              <a:rPr lang="en-US" sz="1200" spc="55" dirty="0">
                <a:solidFill>
                  <a:srgbClr val="585858"/>
                </a:solidFill>
                <a:latin typeface="Verdana"/>
                <a:cs typeface="Verdana"/>
              </a:rPr>
              <a:t>might</a:t>
            </a:r>
            <a:r>
              <a:rPr lang="en-US" sz="1200" spc="-215" dirty="0">
                <a:solidFill>
                  <a:srgbClr val="585858"/>
                </a:solidFill>
                <a:latin typeface="Verdana"/>
                <a:cs typeface="Verdana"/>
              </a:rPr>
              <a:t> </a:t>
            </a:r>
            <a:r>
              <a:rPr lang="en-US" sz="1200" spc="95" dirty="0">
                <a:solidFill>
                  <a:srgbClr val="585858"/>
                </a:solidFill>
                <a:latin typeface="Verdana"/>
                <a:cs typeface="Verdana"/>
              </a:rPr>
              <a:t>be</a:t>
            </a:r>
            <a:r>
              <a:rPr lang="en-US" sz="1200" spc="-220" dirty="0">
                <a:solidFill>
                  <a:srgbClr val="585858"/>
                </a:solidFill>
                <a:latin typeface="Verdana"/>
                <a:cs typeface="Verdana"/>
              </a:rPr>
              <a:t> </a:t>
            </a:r>
            <a:r>
              <a:rPr lang="en-US" sz="1200" spc="-5" dirty="0">
                <a:solidFill>
                  <a:srgbClr val="585858"/>
                </a:solidFill>
                <a:latin typeface="Verdana"/>
                <a:cs typeface="Verdana"/>
              </a:rPr>
              <a:t>missed.</a:t>
            </a:r>
            <a:endParaRPr lang="en-US" sz="1200" dirty="0">
              <a:latin typeface="Verdana"/>
              <a:cs typeface="Verdana"/>
            </a:endParaRPr>
          </a:p>
          <a:p>
            <a:endParaRPr lang="en-US" dirty="0"/>
          </a:p>
        </p:txBody>
      </p:sp>
      <p:sp>
        <p:nvSpPr>
          <p:cNvPr id="4" name="Slide Number Placeholder 3"/>
          <p:cNvSpPr>
            <a:spLocks noGrp="1"/>
          </p:cNvSpPr>
          <p:nvPr>
            <p:ph type="sldNum" sz="quarter" idx="5"/>
          </p:nvPr>
        </p:nvSpPr>
        <p:spPr/>
        <p:txBody>
          <a:bodyPr/>
          <a:lstStyle/>
          <a:p>
            <a:fld id="{DED33178-C564-43DC-B241-A4D8B7D962E2}" type="slidenum">
              <a:rPr lang="en-US" smtClean="0"/>
              <a:t>28</a:t>
            </a:fld>
            <a:endParaRPr lang="en-US"/>
          </a:p>
        </p:txBody>
      </p:sp>
    </p:spTree>
    <p:extLst>
      <p:ext uri="{BB962C8B-B14F-4D97-AF65-F5344CB8AC3E}">
        <p14:creationId xmlns:p14="http://schemas.microsoft.com/office/powerpoint/2010/main" val="3597543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55600" marR="5080" indent="-342900">
              <a:lnSpc>
                <a:spcPct val="114999"/>
              </a:lnSpc>
              <a:spcBef>
                <a:spcPts val="95"/>
              </a:spcBef>
              <a:buSzPct val="64285"/>
              <a:buFont typeface="Arial"/>
              <a:buChar char="●"/>
              <a:tabLst>
                <a:tab pos="354965" algn="l"/>
                <a:tab pos="355600" algn="l"/>
              </a:tabLst>
            </a:pPr>
            <a:r>
              <a:rPr lang="en-US" sz="1200" spc="160" dirty="0">
                <a:solidFill>
                  <a:srgbClr val="585858"/>
                </a:solidFill>
                <a:latin typeface="Verdana"/>
                <a:cs typeface="Verdana"/>
              </a:rPr>
              <a:t>A</a:t>
            </a:r>
            <a:r>
              <a:rPr lang="en-US" sz="1200" spc="-235" dirty="0">
                <a:solidFill>
                  <a:srgbClr val="585858"/>
                </a:solidFill>
                <a:latin typeface="Verdana"/>
                <a:cs typeface="Verdana"/>
              </a:rPr>
              <a:t> </a:t>
            </a:r>
            <a:r>
              <a:rPr lang="en-US" sz="1200" spc="30" dirty="0">
                <a:solidFill>
                  <a:srgbClr val="585858"/>
                </a:solidFill>
                <a:latin typeface="Verdana"/>
                <a:cs typeface="Verdana"/>
              </a:rPr>
              <a:t>third</a:t>
            </a:r>
            <a:r>
              <a:rPr lang="en-US" sz="1200" spc="-210" dirty="0">
                <a:solidFill>
                  <a:srgbClr val="585858"/>
                </a:solidFill>
                <a:latin typeface="Verdana"/>
                <a:cs typeface="Verdana"/>
              </a:rPr>
              <a:t> </a:t>
            </a:r>
            <a:r>
              <a:rPr lang="en-US" sz="1200" spc="-280" dirty="0">
                <a:solidFill>
                  <a:srgbClr val="585858"/>
                </a:solidFill>
                <a:latin typeface="Verdana"/>
                <a:cs typeface="Verdana"/>
              </a:rPr>
              <a:t>–</a:t>
            </a:r>
            <a:r>
              <a:rPr lang="en-US" sz="1200" spc="-210" dirty="0">
                <a:solidFill>
                  <a:srgbClr val="585858"/>
                </a:solidFill>
                <a:latin typeface="Verdana"/>
                <a:cs typeface="Verdana"/>
              </a:rPr>
              <a:t> </a:t>
            </a:r>
            <a:r>
              <a:rPr lang="en-US" sz="1200" spc="40" dirty="0">
                <a:solidFill>
                  <a:srgbClr val="585858"/>
                </a:solidFill>
                <a:latin typeface="Verdana"/>
                <a:cs typeface="Verdana"/>
              </a:rPr>
              <a:t>and</a:t>
            </a:r>
            <a:r>
              <a:rPr lang="en-US" sz="1200" spc="-220" dirty="0">
                <a:solidFill>
                  <a:srgbClr val="585858"/>
                </a:solidFill>
                <a:latin typeface="Verdana"/>
                <a:cs typeface="Verdana"/>
              </a:rPr>
              <a:t> </a:t>
            </a:r>
            <a:r>
              <a:rPr lang="en-US" sz="1200" spc="75" dirty="0">
                <a:solidFill>
                  <a:srgbClr val="585858"/>
                </a:solidFill>
                <a:latin typeface="Verdana"/>
                <a:cs typeface="Verdana"/>
              </a:rPr>
              <a:t>often</a:t>
            </a:r>
            <a:r>
              <a:rPr lang="en-US" sz="1200" spc="-220" dirty="0">
                <a:solidFill>
                  <a:srgbClr val="585858"/>
                </a:solidFill>
                <a:latin typeface="Verdana"/>
                <a:cs typeface="Verdana"/>
              </a:rPr>
              <a:t> </a:t>
            </a:r>
            <a:r>
              <a:rPr lang="en-US" sz="1200" spc="-10" dirty="0">
                <a:solidFill>
                  <a:srgbClr val="585858"/>
                </a:solidFill>
                <a:latin typeface="Verdana"/>
                <a:cs typeface="Verdana"/>
              </a:rPr>
              <a:t>less</a:t>
            </a:r>
            <a:r>
              <a:rPr lang="en-US" sz="1200" spc="-220" dirty="0">
                <a:solidFill>
                  <a:srgbClr val="585858"/>
                </a:solidFill>
                <a:latin typeface="Verdana"/>
                <a:cs typeface="Verdana"/>
              </a:rPr>
              <a:t> </a:t>
            </a:r>
            <a:r>
              <a:rPr lang="en-US" sz="1200" spc="35" dirty="0">
                <a:solidFill>
                  <a:srgbClr val="585858"/>
                </a:solidFill>
                <a:latin typeface="Verdana"/>
                <a:cs typeface="Verdana"/>
              </a:rPr>
              <a:t>precise</a:t>
            </a:r>
            <a:r>
              <a:rPr lang="en-US" sz="1200" spc="-229" dirty="0">
                <a:solidFill>
                  <a:srgbClr val="585858"/>
                </a:solidFill>
                <a:latin typeface="Verdana"/>
                <a:cs typeface="Verdana"/>
              </a:rPr>
              <a:t> </a:t>
            </a:r>
            <a:r>
              <a:rPr lang="en-US" sz="1200" spc="-280" dirty="0">
                <a:solidFill>
                  <a:srgbClr val="585858"/>
                </a:solidFill>
                <a:latin typeface="Verdana"/>
                <a:cs typeface="Verdana"/>
              </a:rPr>
              <a:t>–</a:t>
            </a:r>
            <a:r>
              <a:rPr lang="en-US" sz="1200" spc="-210" dirty="0">
                <a:solidFill>
                  <a:srgbClr val="585858"/>
                </a:solidFill>
                <a:latin typeface="Verdana"/>
                <a:cs typeface="Verdana"/>
              </a:rPr>
              <a:t> </a:t>
            </a:r>
            <a:r>
              <a:rPr lang="en-US" sz="1200" spc="85" dirty="0">
                <a:solidFill>
                  <a:srgbClr val="585858"/>
                </a:solidFill>
                <a:latin typeface="Verdana"/>
                <a:cs typeface="Verdana"/>
              </a:rPr>
              <a:t>method</a:t>
            </a:r>
            <a:r>
              <a:rPr lang="en-US" sz="1200" spc="-210" dirty="0">
                <a:solidFill>
                  <a:srgbClr val="585858"/>
                </a:solidFill>
                <a:latin typeface="Verdana"/>
                <a:cs typeface="Verdana"/>
              </a:rPr>
              <a:t> </a:t>
            </a:r>
            <a:r>
              <a:rPr lang="en-US" sz="1200" spc="105" dirty="0">
                <a:solidFill>
                  <a:srgbClr val="585858"/>
                </a:solidFill>
                <a:latin typeface="Verdana"/>
                <a:cs typeface="Verdana"/>
              </a:rPr>
              <a:t>of  </a:t>
            </a:r>
            <a:r>
              <a:rPr lang="en-US" sz="1200" spc="35" dirty="0">
                <a:solidFill>
                  <a:srgbClr val="585858"/>
                </a:solidFill>
                <a:latin typeface="Verdana"/>
                <a:cs typeface="Verdana"/>
              </a:rPr>
              <a:t>sampling </a:t>
            </a:r>
            <a:r>
              <a:rPr lang="en-US" sz="1200" spc="-25" dirty="0">
                <a:solidFill>
                  <a:srgbClr val="585858"/>
                </a:solidFill>
                <a:latin typeface="Verdana"/>
                <a:cs typeface="Verdana"/>
              </a:rPr>
              <a:t>is</a:t>
            </a:r>
            <a:r>
              <a:rPr lang="en-US" sz="1200" spc="-509" dirty="0">
                <a:solidFill>
                  <a:srgbClr val="585858"/>
                </a:solidFill>
                <a:latin typeface="Verdana"/>
                <a:cs typeface="Verdana"/>
              </a:rPr>
              <a:t> </a:t>
            </a:r>
            <a:r>
              <a:rPr lang="en-US" sz="1200" spc="35" dirty="0">
                <a:solidFill>
                  <a:srgbClr val="006FC0"/>
                </a:solidFill>
                <a:latin typeface="Verdana"/>
                <a:cs typeface="Verdana"/>
              </a:rPr>
              <a:t>clustering</a:t>
            </a:r>
            <a:endParaRPr lang="en-US" sz="1200" dirty="0">
              <a:latin typeface="Verdana"/>
              <a:cs typeface="Verdana"/>
            </a:endParaRPr>
          </a:p>
          <a:p>
            <a:pPr marL="355600" marR="30480" indent="-342900">
              <a:lnSpc>
                <a:spcPct val="112799"/>
              </a:lnSpc>
              <a:spcBef>
                <a:spcPts val="80"/>
              </a:spcBef>
              <a:buSzPct val="64285"/>
              <a:buFont typeface="Arial"/>
              <a:buChar char="●"/>
              <a:tabLst>
                <a:tab pos="354965" algn="l"/>
                <a:tab pos="355600" algn="l"/>
              </a:tabLst>
            </a:pPr>
            <a:r>
              <a:rPr lang="en-US" sz="1200" spc="20" dirty="0">
                <a:solidFill>
                  <a:srgbClr val="585858"/>
                </a:solidFill>
                <a:latin typeface="Verdana"/>
                <a:cs typeface="Verdana"/>
              </a:rPr>
              <a:t>The </a:t>
            </a:r>
            <a:r>
              <a:rPr lang="en-US" sz="1200" spc="35" dirty="0">
                <a:solidFill>
                  <a:srgbClr val="585858"/>
                </a:solidFill>
                <a:latin typeface="Verdana"/>
                <a:cs typeface="Verdana"/>
              </a:rPr>
              <a:t>idea </a:t>
            </a:r>
            <a:r>
              <a:rPr lang="en-US" sz="1200" spc="-25" dirty="0">
                <a:solidFill>
                  <a:srgbClr val="585858"/>
                </a:solidFill>
                <a:latin typeface="Verdana"/>
                <a:cs typeface="Verdana"/>
              </a:rPr>
              <a:t>is </a:t>
            </a:r>
            <a:r>
              <a:rPr lang="en-US" sz="1200" spc="90" dirty="0">
                <a:solidFill>
                  <a:srgbClr val="585858"/>
                </a:solidFill>
                <a:latin typeface="Verdana"/>
                <a:cs typeface="Verdana"/>
              </a:rPr>
              <a:t>to </a:t>
            </a:r>
            <a:r>
              <a:rPr lang="en-US" sz="1200" spc="5" dirty="0">
                <a:solidFill>
                  <a:srgbClr val="585858"/>
                </a:solidFill>
                <a:latin typeface="Verdana"/>
                <a:cs typeface="Verdana"/>
              </a:rPr>
              <a:t>break </a:t>
            </a:r>
            <a:r>
              <a:rPr lang="en-US" sz="1200" spc="50" dirty="0">
                <a:solidFill>
                  <a:srgbClr val="585858"/>
                </a:solidFill>
                <a:latin typeface="Verdana"/>
                <a:cs typeface="Verdana"/>
              </a:rPr>
              <a:t>the </a:t>
            </a:r>
            <a:r>
              <a:rPr lang="en-US" sz="1200" spc="60" dirty="0">
                <a:solidFill>
                  <a:srgbClr val="585858"/>
                </a:solidFill>
                <a:latin typeface="Verdana"/>
                <a:cs typeface="Verdana"/>
              </a:rPr>
              <a:t>population </a:t>
            </a:r>
            <a:r>
              <a:rPr lang="en-US" sz="1200" spc="135" dirty="0">
                <a:solidFill>
                  <a:srgbClr val="585858"/>
                </a:solidFill>
                <a:latin typeface="Verdana"/>
                <a:cs typeface="Verdana"/>
              </a:rPr>
              <a:t>down  </a:t>
            </a:r>
            <a:r>
              <a:rPr lang="en-US" sz="1200" spc="55" dirty="0">
                <a:solidFill>
                  <a:srgbClr val="585858"/>
                </a:solidFill>
                <a:latin typeface="Verdana"/>
                <a:cs typeface="Verdana"/>
              </a:rPr>
              <a:t>into</a:t>
            </a:r>
            <a:r>
              <a:rPr lang="en-US" sz="1200" spc="-220" dirty="0">
                <a:solidFill>
                  <a:srgbClr val="585858"/>
                </a:solidFill>
                <a:latin typeface="Verdana"/>
                <a:cs typeface="Verdana"/>
              </a:rPr>
              <a:t> </a:t>
            </a:r>
            <a:r>
              <a:rPr lang="en-US" sz="1200" spc="40" dirty="0">
                <a:solidFill>
                  <a:srgbClr val="585858"/>
                </a:solidFill>
                <a:latin typeface="Verdana"/>
                <a:cs typeface="Verdana"/>
              </a:rPr>
              <a:t>groups</a:t>
            </a:r>
            <a:r>
              <a:rPr lang="en-US" sz="1200" spc="-220" dirty="0">
                <a:solidFill>
                  <a:srgbClr val="585858"/>
                </a:solidFill>
                <a:latin typeface="Verdana"/>
                <a:cs typeface="Verdana"/>
              </a:rPr>
              <a:t> </a:t>
            </a:r>
            <a:r>
              <a:rPr lang="en-US" sz="1200" spc="45" dirty="0">
                <a:solidFill>
                  <a:srgbClr val="585858"/>
                </a:solidFill>
                <a:latin typeface="Verdana"/>
                <a:cs typeface="Verdana"/>
              </a:rPr>
              <a:t>and</a:t>
            </a:r>
            <a:r>
              <a:rPr lang="en-US" sz="1200" spc="-220" dirty="0">
                <a:solidFill>
                  <a:srgbClr val="585858"/>
                </a:solidFill>
                <a:latin typeface="Verdana"/>
                <a:cs typeface="Verdana"/>
              </a:rPr>
              <a:t> </a:t>
            </a:r>
            <a:r>
              <a:rPr lang="en-US" sz="1200" spc="35" dirty="0">
                <a:solidFill>
                  <a:srgbClr val="585858"/>
                </a:solidFill>
                <a:latin typeface="Verdana"/>
                <a:cs typeface="Verdana"/>
              </a:rPr>
              <a:t>sample</a:t>
            </a:r>
            <a:r>
              <a:rPr lang="en-US" sz="1200" spc="-235" dirty="0">
                <a:solidFill>
                  <a:srgbClr val="585858"/>
                </a:solidFill>
                <a:latin typeface="Verdana"/>
                <a:cs typeface="Verdana"/>
              </a:rPr>
              <a:t> </a:t>
            </a:r>
            <a:r>
              <a:rPr lang="en-US" sz="1200" spc="-40" dirty="0">
                <a:solidFill>
                  <a:srgbClr val="585858"/>
                </a:solidFill>
                <a:latin typeface="Verdana"/>
                <a:cs typeface="Verdana"/>
              </a:rPr>
              <a:t>a</a:t>
            </a:r>
            <a:r>
              <a:rPr lang="en-US" sz="1200" spc="-229" dirty="0">
                <a:solidFill>
                  <a:srgbClr val="585858"/>
                </a:solidFill>
                <a:latin typeface="Verdana"/>
                <a:cs typeface="Verdana"/>
              </a:rPr>
              <a:t> </a:t>
            </a:r>
            <a:r>
              <a:rPr lang="en-US" sz="1200" spc="45" dirty="0">
                <a:solidFill>
                  <a:srgbClr val="585858"/>
                </a:solidFill>
                <a:latin typeface="Verdana"/>
                <a:cs typeface="Verdana"/>
              </a:rPr>
              <a:t>random</a:t>
            </a:r>
            <a:r>
              <a:rPr lang="en-US" sz="1200" spc="-235" dirty="0">
                <a:solidFill>
                  <a:srgbClr val="585858"/>
                </a:solidFill>
                <a:latin typeface="Verdana"/>
                <a:cs typeface="Verdana"/>
              </a:rPr>
              <a:t> </a:t>
            </a:r>
            <a:r>
              <a:rPr lang="en-US" sz="1200" spc="45" dirty="0">
                <a:solidFill>
                  <a:srgbClr val="585858"/>
                </a:solidFill>
                <a:latin typeface="Verdana"/>
                <a:cs typeface="Verdana"/>
              </a:rPr>
              <a:t>selection  </a:t>
            </a:r>
            <a:r>
              <a:rPr lang="en-US" sz="1200" spc="105" dirty="0">
                <a:solidFill>
                  <a:srgbClr val="585858"/>
                </a:solidFill>
                <a:latin typeface="Verdana"/>
                <a:cs typeface="Verdana"/>
              </a:rPr>
              <a:t>of</a:t>
            </a:r>
            <a:r>
              <a:rPr lang="en-US" sz="1200" spc="-665" dirty="0">
                <a:solidFill>
                  <a:srgbClr val="585858"/>
                </a:solidFill>
                <a:latin typeface="Verdana"/>
                <a:cs typeface="Verdana"/>
              </a:rPr>
              <a:t> </a:t>
            </a:r>
            <a:r>
              <a:rPr lang="en-US" sz="1200" dirty="0">
                <a:solidFill>
                  <a:srgbClr val="585858"/>
                </a:solidFill>
                <a:latin typeface="Verdana"/>
                <a:cs typeface="Verdana"/>
              </a:rPr>
              <a:t>groups, </a:t>
            </a:r>
            <a:r>
              <a:rPr lang="en-US" sz="1200" spc="15" dirty="0">
                <a:solidFill>
                  <a:srgbClr val="585858"/>
                </a:solidFill>
                <a:latin typeface="Verdana"/>
                <a:cs typeface="Verdana"/>
              </a:rPr>
              <a:t>or </a:t>
            </a:r>
            <a:r>
              <a:rPr lang="en-US" sz="1400" i="1" spc="-75" dirty="0">
                <a:solidFill>
                  <a:srgbClr val="585858"/>
                </a:solidFill>
                <a:latin typeface="Verdana"/>
                <a:cs typeface="Verdana"/>
              </a:rPr>
              <a:t>clusters</a:t>
            </a:r>
            <a:r>
              <a:rPr lang="en-US" sz="1200" spc="-75" dirty="0">
                <a:solidFill>
                  <a:srgbClr val="585858"/>
                </a:solidFill>
                <a:latin typeface="Verdana"/>
                <a:cs typeface="Verdana"/>
              </a:rPr>
              <a:t>.</a:t>
            </a:r>
            <a:endParaRPr lang="en-US" sz="1200" dirty="0">
              <a:latin typeface="Verdana"/>
              <a:cs typeface="Verdana"/>
            </a:endParaRPr>
          </a:p>
          <a:p>
            <a:pPr marL="355600" indent="-342900">
              <a:lnSpc>
                <a:spcPct val="100000"/>
              </a:lnSpc>
              <a:spcBef>
                <a:spcPts val="470"/>
              </a:spcBef>
              <a:buSzPct val="64285"/>
              <a:buFont typeface="Arial"/>
              <a:buChar char="●"/>
              <a:tabLst>
                <a:tab pos="354965" algn="l"/>
                <a:tab pos="355600" algn="l"/>
              </a:tabLst>
            </a:pPr>
            <a:r>
              <a:rPr lang="en-US" sz="1200" dirty="0">
                <a:solidFill>
                  <a:srgbClr val="585858"/>
                </a:solidFill>
                <a:latin typeface="Verdana"/>
                <a:cs typeface="Verdana"/>
              </a:rPr>
              <a:t>Usually</a:t>
            </a:r>
            <a:r>
              <a:rPr lang="en-US" sz="1200" spc="-240" dirty="0">
                <a:solidFill>
                  <a:srgbClr val="585858"/>
                </a:solidFill>
                <a:latin typeface="Verdana"/>
                <a:cs typeface="Verdana"/>
              </a:rPr>
              <a:t> </a:t>
            </a:r>
            <a:r>
              <a:rPr lang="en-US" sz="1200" spc="10" dirty="0">
                <a:solidFill>
                  <a:srgbClr val="585858"/>
                </a:solidFill>
                <a:latin typeface="Verdana"/>
                <a:cs typeface="Verdana"/>
              </a:rPr>
              <a:t>this</a:t>
            </a:r>
            <a:r>
              <a:rPr lang="en-US" sz="1200" spc="-220" dirty="0">
                <a:solidFill>
                  <a:srgbClr val="585858"/>
                </a:solidFill>
                <a:latin typeface="Verdana"/>
                <a:cs typeface="Verdana"/>
              </a:rPr>
              <a:t> </a:t>
            </a:r>
            <a:r>
              <a:rPr lang="en-US" sz="1200" spc="-25" dirty="0">
                <a:solidFill>
                  <a:srgbClr val="585858"/>
                </a:solidFill>
                <a:latin typeface="Verdana"/>
                <a:cs typeface="Verdana"/>
              </a:rPr>
              <a:t>is</a:t>
            </a:r>
            <a:r>
              <a:rPr lang="en-US" sz="1200" spc="-235" dirty="0">
                <a:solidFill>
                  <a:srgbClr val="585858"/>
                </a:solidFill>
                <a:latin typeface="Verdana"/>
                <a:cs typeface="Verdana"/>
              </a:rPr>
              <a:t> </a:t>
            </a:r>
            <a:r>
              <a:rPr lang="en-US" sz="1200" spc="85" dirty="0">
                <a:solidFill>
                  <a:srgbClr val="585858"/>
                </a:solidFill>
                <a:latin typeface="Verdana"/>
                <a:cs typeface="Verdana"/>
              </a:rPr>
              <a:t>done</a:t>
            </a:r>
            <a:r>
              <a:rPr lang="en-US" sz="1200" spc="-220" dirty="0">
                <a:solidFill>
                  <a:srgbClr val="585858"/>
                </a:solidFill>
                <a:latin typeface="Verdana"/>
                <a:cs typeface="Verdana"/>
              </a:rPr>
              <a:t> </a:t>
            </a:r>
            <a:r>
              <a:rPr lang="en-US" sz="1200" spc="95" dirty="0">
                <a:solidFill>
                  <a:srgbClr val="585858"/>
                </a:solidFill>
                <a:latin typeface="Verdana"/>
                <a:cs typeface="Verdana"/>
              </a:rPr>
              <a:t>to</a:t>
            </a:r>
            <a:r>
              <a:rPr lang="en-US" sz="1200" spc="-220" dirty="0">
                <a:solidFill>
                  <a:srgbClr val="585858"/>
                </a:solidFill>
                <a:latin typeface="Verdana"/>
                <a:cs typeface="Verdana"/>
              </a:rPr>
              <a:t> </a:t>
            </a:r>
            <a:r>
              <a:rPr lang="en-US" sz="1200" spc="60" dirty="0">
                <a:solidFill>
                  <a:srgbClr val="585858"/>
                </a:solidFill>
                <a:latin typeface="Verdana"/>
                <a:cs typeface="Verdana"/>
              </a:rPr>
              <a:t>reduce</a:t>
            </a:r>
            <a:r>
              <a:rPr lang="en-US" sz="1200" spc="-225" dirty="0">
                <a:solidFill>
                  <a:srgbClr val="585858"/>
                </a:solidFill>
                <a:latin typeface="Verdana"/>
                <a:cs typeface="Verdana"/>
              </a:rPr>
              <a:t> </a:t>
            </a:r>
            <a:r>
              <a:rPr lang="en-US" sz="1200" dirty="0">
                <a:solidFill>
                  <a:srgbClr val="585858"/>
                </a:solidFill>
                <a:latin typeface="Verdana"/>
                <a:cs typeface="Verdana"/>
              </a:rPr>
              <a:t>costs.</a:t>
            </a:r>
            <a:endParaRPr lang="en-US" sz="1200" dirty="0">
              <a:latin typeface="Verdana"/>
              <a:cs typeface="Verdana"/>
            </a:endParaRPr>
          </a:p>
          <a:p>
            <a:endParaRPr lang="en-US" dirty="0"/>
          </a:p>
        </p:txBody>
      </p:sp>
      <p:sp>
        <p:nvSpPr>
          <p:cNvPr id="4" name="Slide Number Placeholder 3"/>
          <p:cNvSpPr>
            <a:spLocks noGrp="1"/>
          </p:cNvSpPr>
          <p:nvPr>
            <p:ph type="sldNum" sz="quarter" idx="5"/>
          </p:nvPr>
        </p:nvSpPr>
        <p:spPr/>
        <p:txBody>
          <a:bodyPr/>
          <a:lstStyle/>
          <a:p>
            <a:fld id="{DED33178-C564-43DC-B241-A4D8B7D962E2}" type="slidenum">
              <a:rPr lang="en-US" smtClean="0"/>
              <a:t>35</a:t>
            </a:fld>
            <a:endParaRPr lang="en-US"/>
          </a:p>
        </p:txBody>
      </p:sp>
    </p:spTree>
    <p:extLst>
      <p:ext uri="{BB962C8B-B14F-4D97-AF65-F5344CB8AC3E}">
        <p14:creationId xmlns:p14="http://schemas.microsoft.com/office/powerpoint/2010/main" val="256455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33178-C564-43DC-B241-A4D8B7D962E2}" type="slidenum">
              <a:rPr lang="en-US" smtClean="0"/>
              <a:t>41</a:t>
            </a:fld>
            <a:endParaRPr lang="en-US"/>
          </a:p>
        </p:txBody>
      </p:sp>
    </p:spTree>
    <p:extLst>
      <p:ext uri="{BB962C8B-B14F-4D97-AF65-F5344CB8AC3E}">
        <p14:creationId xmlns:p14="http://schemas.microsoft.com/office/powerpoint/2010/main" val="1063083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5" dirty="0">
                <a:solidFill>
                  <a:srgbClr val="585858"/>
                </a:solidFill>
                <a:latin typeface="Verdana"/>
              </a:rPr>
              <a:t>That is 95% of all the sample means should fall within </a:t>
            </a:r>
            <a:r>
              <a:rPr lang="en-US" sz="1200" spc="-145" dirty="0">
                <a:solidFill>
                  <a:srgbClr val="585858"/>
                </a:solidFill>
                <a:latin typeface="DejaVu Sans"/>
                <a:cs typeface="DejaVu Sans"/>
              </a:rPr>
              <a:t>2𝜎</a:t>
            </a:r>
            <a:r>
              <a:rPr lang="en-US" sz="1200" spc="-55" dirty="0">
                <a:solidFill>
                  <a:srgbClr val="585858"/>
                </a:solidFill>
                <a:latin typeface="DejaVu Sans"/>
                <a:cs typeface="DejaVu Sans"/>
              </a:rPr>
              <a:t>  of the population mean</a:t>
            </a:r>
            <a:endParaRPr lang="en-US" dirty="0"/>
          </a:p>
        </p:txBody>
      </p:sp>
      <p:sp>
        <p:nvSpPr>
          <p:cNvPr id="4" name="Slide Number Placeholder 3"/>
          <p:cNvSpPr>
            <a:spLocks noGrp="1"/>
          </p:cNvSpPr>
          <p:nvPr>
            <p:ph type="sldNum" sz="quarter" idx="5"/>
          </p:nvPr>
        </p:nvSpPr>
        <p:spPr/>
        <p:txBody>
          <a:bodyPr/>
          <a:lstStyle/>
          <a:p>
            <a:fld id="{DED33178-C564-43DC-B241-A4D8B7D962E2}" type="slidenum">
              <a:rPr lang="en-US" smtClean="0"/>
              <a:t>44</a:t>
            </a:fld>
            <a:endParaRPr lang="en-US"/>
          </a:p>
        </p:txBody>
      </p:sp>
    </p:spTree>
    <p:extLst>
      <p:ext uri="{BB962C8B-B14F-4D97-AF65-F5344CB8AC3E}">
        <p14:creationId xmlns:p14="http://schemas.microsoft.com/office/powerpoint/2010/main" val="186028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DED33178-C564-43DC-B241-A4D8B7D962E2}" type="slidenum">
              <a:rPr lang="en-US" smtClean="0"/>
              <a:t>51</a:t>
            </a:fld>
            <a:endParaRPr lang="en-US"/>
          </a:p>
        </p:txBody>
      </p:sp>
    </p:spTree>
    <p:extLst>
      <p:ext uri="{BB962C8B-B14F-4D97-AF65-F5344CB8AC3E}">
        <p14:creationId xmlns:p14="http://schemas.microsoft.com/office/powerpoint/2010/main" val="4009633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D33178-C564-43DC-B241-A4D8B7D962E2}" type="slidenum">
              <a:rPr lang="en-US" smtClean="0"/>
              <a:t>61</a:t>
            </a:fld>
            <a:endParaRPr lang="en-US"/>
          </a:p>
        </p:txBody>
      </p:sp>
    </p:spTree>
    <p:extLst>
      <p:ext uri="{BB962C8B-B14F-4D97-AF65-F5344CB8AC3E}">
        <p14:creationId xmlns:p14="http://schemas.microsoft.com/office/powerpoint/2010/main" val="3412125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13C5676-633C-477B-B00B-44727A0E8B46}" type="datetimeFigureOut">
              <a:rPr lang="en-US" smtClean="0"/>
              <a:t>5/11/2019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756458DC-ED14-4ECB-BC71-53A6F3D62A70}"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1795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C5676-633C-477B-B00B-44727A0E8B46}"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6458DC-ED14-4ECB-BC71-53A6F3D62A70}"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6551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C5676-633C-477B-B00B-44727A0E8B46}"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6458DC-ED14-4ECB-BC71-53A6F3D62A70}"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9872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47150" y="2015508"/>
            <a:ext cx="11097700" cy="960199"/>
          </a:xfrm>
          <a:prstGeom prst="rect">
            <a:avLst/>
          </a:prstGeom>
        </p:spPr>
        <p:txBody>
          <a:bodyPr wrap="square" lIns="0" tIns="0" rIns="0" bIns="0">
            <a:spAutoFit/>
          </a:bodyPr>
          <a:lstStyle>
            <a:lvl1pPr>
              <a:defRPr sz="6933" b="0" i="0">
                <a:solidFill>
                  <a:schemeClr val="tx1"/>
                </a:solidFill>
                <a:latin typeface="Verdana"/>
                <a:cs typeface="Verdana"/>
              </a:defRPr>
            </a:lvl1pPr>
          </a:lstStyle>
          <a:p>
            <a:endParaRPr/>
          </a:p>
        </p:txBody>
      </p:sp>
      <p:sp>
        <p:nvSpPr>
          <p:cNvPr id="3" name="Holder 3"/>
          <p:cNvSpPr>
            <a:spLocks noGrp="1"/>
          </p:cNvSpPr>
          <p:nvPr>
            <p:ph type="subTitle" idx="4"/>
          </p:nvPr>
        </p:nvSpPr>
        <p:spPr>
          <a:xfrm>
            <a:off x="2892553" y="5199212"/>
            <a:ext cx="6406895" cy="33816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05402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3C5676-633C-477B-B00B-44727A0E8B46}"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6458DC-ED14-4ECB-BC71-53A6F3D62A70}"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1207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13C5676-633C-477B-B00B-44727A0E8B46}"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6458DC-ED14-4ECB-BC71-53A6F3D62A70}"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6737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3C5676-633C-477B-B00B-44727A0E8B46}"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6458DC-ED14-4ECB-BC71-53A6F3D62A70}"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581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13C5676-633C-477B-B00B-44727A0E8B46}" type="datetimeFigureOut">
              <a:rPr lang="en-US" smtClean="0"/>
              <a:t>5/11/2019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6458DC-ED14-4ECB-BC71-53A6F3D62A70}"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0307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3C5676-633C-477B-B00B-44727A0E8B46}" type="datetimeFigureOut">
              <a:rPr lang="en-US" smtClean="0"/>
              <a:t>5/11/2019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6458DC-ED14-4ECB-BC71-53A6F3D62A70}"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001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3C5676-633C-477B-B00B-44727A0E8B46}" type="datetimeFigureOut">
              <a:rPr lang="en-US" smtClean="0"/>
              <a:t>5/11/2019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6458DC-ED14-4ECB-BC71-53A6F3D62A70}" type="slidenum">
              <a:rPr lang="en-US" smtClean="0"/>
              <a:t>‹#›</a:t>
            </a:fld>
            <a:endParaRPr lang="en-US"/>
          </a:p>
        </p:txBody>
      </p:sp>
    </p:spTree>
    <p:extLst>
      <p:ext uri="{BB962C8B-B14F-4D97-AF65-F5344CB8AC3E}">
        <p14:creationId xmlns:p14="http://schemas.microsoft.com/office/powerpoint/2010/main" val="396669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13C5676-633C-477B-B00B-44727A0E8B46}"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6458DC-ED14-4ECB-BC71-53A6F3D62A70}"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7363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E13C5676-633C-477B-B00B-44727A0E8B46}" type="datetimeFigureOut">
              <a:rPr lang="en-US" smtClean="0"/>
              <a:t>5/11/2019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756458DC-ED14-4ECB-BC71-53A6F3D62A70}"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9367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E13C5676-633C-477B-B00B-44727A0E8B46}" type="datetimeFigureOut">
              <a:rPr lang="en-US" smtClean="0"/>
              <a:t>5/11/2019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56458DC-ED14-4ECB-BC71-53A6F3D62A70}"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343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n.wikipedia.org/wiki/Central_limit_theorem" TargetMode="Externa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statisticshowto.datasciencecentral.com/probability-and-statistics/statistics-definitions/mean-median-mode/#mean" TargetMode="External"/><Relationship Id="rId2" Type="http://schemas.openxmlformats.org/officeDocument/2006/relationships/hyperlink" Target="https://www.statisticshowto.datasciencecentral.com/probability-and-statistics/standard-deviation/" TargetMode="External"/><Relationship Id="rId1" Type="http://schemas.openxmlformats.org/officeDocument/2006/relationships/slideLayout" Target="../slideLayouts/slideLayout2.xml"/><Relationship Id="rId4" Type="http://schemas.openxmlformats.org/officeDocument/2006/relationships/hyperlink" Target="https://www.statisticshowto.datasciencecentral.com/raw-scor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statisticshowto.datasciencecentral.com/probability-and-statistics/standard-devi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statisticshowto.datasciencecentral.com/probability-and-statistics/normal-distribution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statisticshowto.datasciencecentral.com/probability-and-statistics/normal-distributions/" TargetMode="External"/><Relationship Id="rId2" Type="http://schemas.openxmlformats.org/officeDocument/2006/relationships/hyperlink" Target="https://www.statisticshowto.datasciencecentral.com/probability-and-statistics/standard-deviation/"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4.xml.rels><?xml version="1.0" encoding="UTF-8" standalone="yes"?>
<Relationships xmlns="http://schemas.openxmlformats.org/package/2006/relationships"><Relationship Id="rId3" Type="http://schemas.openxmlformats.org/officeDocument/2006/relationships/hyperlink" Target="https://www.statisticshowto.datasciencecentral.com/probability-and-statistics/normal-distributions/" TargetMode="External"/><Relationship Id="rId2" Type="http://schemas.openxmlformats.org/officeDocument/2006/relationships/hyperlink" Target="https://www.statisticshowto.datasciencecentral.com/probability-and-statistics/standard-deviation/" TargetMode="Externa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3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mathsisfun.com/data/standard-deviation.html" TargetMode="External"/><Relationship Id="rId2" Type="http://schemas.openxmlformats.org/officeDocument/2006/relationships/hyperlink" Target="https://www.mathsisfun.com/mean.html" TargetMode="Externa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C47E-2105-49B5-BEF0-1F3AD09BEC23}"/>
              </a:ext>
            </a:extLst>
          </p:cNvPr>
          <p:cNvSpPr>
            <a:spLocks noGrp="1"/>
          </p:cNvSpPr>
          <p:nvPr>
            <p:ph type="ctrTitle"/>
          </p:nvPr>
        </p:nvSpPr>
        <p:spPr/>
        <p:txBody>
          <a:bodyPr/>
          <a:lstStyle/>
          <a:p>
            <a:r>
              <a:rPr lang="en-US" dirty="0"/>
              <a:t>Statistics Part - III</a:t>
            </a:r>
          </a:p>
        </p:txBody>
      </p:sp>
      <p:sp>
        <p:nvSpPr>
          <p:cNvPr id="3" name="Subtitle 2">
            <a:extLst>
              <a:ext uri="{FF2B5EF4-FFF2-40B4-BE49-F238E27FC236}">
                <a16:creationId xmlns:a16="http://schemas.microsoft.com/office/drawing/2014/main" id="{8224C9EF-FF72-453C-AE66-172680A4B949}"/>
              </a:ext>
            </a:extLst>
          </p:cNvPr>
          <p:cNvSpPr>
            <a:spLocks noGrp="1"/>
          </p:cNvSpPr>
          <p:nvPr>
            <p:ph type="subTitle" idx="1"/>
          </p:nvPr>
        </p:nvSpPr>
        <p:spPr>
          <a:xfrm>
            <a:off x="2417780" y="3724244"/>
            <a:ext cx="8637072" cy="977621"/>
          </a:xfrm>
        </p:spPr>
        <p:txBody>
          <a:bodyPr/>
          <a:lstStyle/>
          <a:p>
            <a:r>
              <a:rPr lang="en-US" dirty="0" err="1"/>
              <a:t>LaxmiNarayen</a:t>
            </a:r>
            <a:endParaRPr lang="en-US" dirty="0"/>
          </a:p>
        </p:txBody>
      </p:sp>
    </p:spTree>
    <p:extLst>
      <p:ext uri="{BB962C8B-B14F-4D97-AF65-F5344CB8AC3E}">
        <p14:creationId xmlns:p14="http://schemas.microsoft.com/office/powerpoint/2010/main" val="383173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6833DB6-4315-4FE5-BCDF-AD5ADD5822B9}"/>
              </a:ext>
            </a:extLst>
          </p:cNvPr>
          <p:cNvPicPr>
            <a:picLocks noChangeAspect="1"/>
          </p:cNvPicPr>
          <p:nvPr/>
        </p:nvPicPr>
        <p:blipFill rotWithShape="1">
          <a:blip r:embed="rId2">
            <a:alphaModFix amt="50000"/>
            <a:extLst/>
          </a:blip>
          <a:srcRect l="447"/>
          <a:stretch/>
        </p:blipFill>
        <p:spPr>
          <a:xfrm>
            <a:off x="305" y="10"/>
            <a:ext cx="12191695" cy="6857990"/>
          </a:xfrm>
          <a:prstGeom prst="rect">
            <a:avLst/>
          </a:prstGeom>
        </p:spPr>
      </p:pic>
      <p:sp>
        <p:nvSpPr>
          <p:cNvPr id="16"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0" name="Rectangle 1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1878305-DF56-4200-997A-EEEEF83091A6}"/>
              </a:ext>
            </a:extLst>
          </p:cNvPr>
          <p:cNvSpPr>
            <a:spLocks noGrp="1"/>
          </p:cNvSpPr>
          <p:nvPr>
            <p:ph type="title"/>
          </p:nvPr>
        </p:nvSpPr>
        <p:spPr>
          <a:xfrm>
            <a:off x="1130271" y="1193800"/>
            <a:ext cx="3193050" cy="4699000"/>
          </a:xfrm>
        </p:spPr>
        <p:txBody>
          <a:bodyPr anchor="ctr">
            <a:normAutofit/>
          </a:bodyPr>
          <a:lstStyle/>
          <a:p>
            <a:r>
              <a:rPr lang="en-US" dirty="0"/>
              <a:t>Example for Self Selection bias</a:t>
            </a:r>
          </a:p>
        </p:txBody>
      </p:sp>
      <p:cxnSp>
        <p:nvCxnSpPr>
          <p:cNvPr id="22" name="Straight Connector 2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69A975-8218-42F6-AD3A-07DD68AFE12D}"/>
              </a:ext>
            </a:extLst>
          </p:cNvPr>
          <p:cNvSpPr>
            <a:spLocks noGrp="1"/>
          </p:cNvSpPr>
          <p:nvPr>
            <p:ph idx="1"/>
          </p:nvPr>
        </p:nvSpPr>
        <p:spPr>
          <a:xfrm>
            <a:off x="4976636" y="1193800"/>
            <a:ext cx="6085091" cy="4699000"/>
          </a:xfrm>
        </p:spPr>
        <p:txBody>
          <a:bodyPr anchor="ctr">
            <a:normAutofit/>
          </a:bodyPr>
          <a:lstStyle/>
          <a:p>
            <a:r>
              <a:rPr lang="en-US" dirty="0"/>
              <a:t>An online survey about a sports team</a:t>
            </a:r>
          </a:p>
          <a:p>
            <a:r>
              <a:rPr lang="en-US" dirty="0"/>
              <a:t>Only people who feel strongly about the team will answer the survey.</a:t>
            </a:r>
          </a:p>
        </p:txBody>
      </p:sp>
      <p:sp>
        <p:nvSpPr>
          <p:cNvPr id="24"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8" name="AutoShape 8" descr="Related image">
            <a:extLst>
              <a:ext uri="{FF2B5EF4-FFF2-40B4-BE49-F238E27FC236}">
                <a16:creationId xmlns:a16="http://schemas.microsoft.com/office/drawing/2014/main" id="{59798AEF-376D-41E2-AC60-BED37545C8BE}"/>
              </a:ext>
            </a:extLst>
          </p:cNvPr>
          <p:cNvSpPr>
            <a:spLocks noChangeAspect="1" noChangeArrowheads="1"/>
          </p:cNvSpPr>
          <p:nvPr/>
        </p:nvSpPr>
        <p:spPr bwMode="auto">
          <a:xfrm>
            <a:off x="3100388" y="1747838"/>
            <a:ext cx="5991225" cy="3362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9890829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7C7A-3959-4954-A607-D8F065388667}"/>
              </a:ext>
            </a:extLst>
          </p:cNvPr>
          <p:cNvSpPr>
            <a:spLocks noGrp="1"/>
          </p:cNvSpPr>
          <p:nvPr>
            <p:ph type="title"/>
          </p:nvPr>
        </p:nvSpPr>
        <p:spPr/>
        <p:txBody>
          <a:bodyPr/>
          <a:lstStyle/>
          <a:p>
            <a:r>
              <a:rPr lang="en-US" dirty="0"/>
              <a:t>Under coverage bias</a:t>
            </a:r>
          </a:p>
        </p:txBody>
      </p:sp>
      <p:sp>
        <p:nvSpPr>
          <p:cNvPr id="3" name="Content Placeholder 2">
            <a:extLst>
              <a:ext uri="{FF2B5EF4-FFF2-40B4-BE49-F238E27FC236}">
                <a16:creationId xmlns:a16="http://schemas.microsoft.com/office/drawing/2014/main" id="{E632EFF3-6DFE-4A6A-AD0D-BD6CF8AD737A}"/>
              </a:ext>
            </a:extLst>
          </p:cNvPr>
          <p:cNvSpPr>
            <a:spLocks noGrp="1"/>
          </p:cNvSpPr>
          <p:nvPr>
            <p:ph idx="1"/>
          </p:nvPr>
        </p:nvSpPr>
        <p:spPr/>
        <p:txBody>
          <a:bodyPr/>
          <a:lstStyle/>
          <a:p>
            <a:r>
              <a:rPr lang="en-US" dirty="0"/>
              <a:t>A common type of sampling bias is to sample too few observations from a segment of the population.</a:t>
            </a:r>
          </a:p>
        </p:txBody>
      </p:sp>
    </p:spTree>
    <p:extLst>
      <p:ext uri="{BB962C8B-B14F-4D97-AF65-F5344CB8AC3E}">
        <p14:creationId xmlns:p14="http://schemas.microsoft.com/office/powerpoint/2010/main" val="1331335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0B77C40-4B4E-4E82-B3A6-8B9A1E1D38D0}"/>
              </a:ext>
            </a:extLst>
          </p:cNvPr>
          <p:cNvPicPr>
            <a:picLocks noChangeAspect="1"/>
          </p:cNvPicPr>
          <p:nvPr/>
        </p:nvPicPr>
        <p:blipFill rotWithShape="1">
          <a:blip r:embed="rId2">
            <a:alphaModFix amt="50000"/>
            <a:extLst/>
          </a:blip>
          <a:srcRect t="2490" r="-1" b="940"/>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2DD4E29-796E-48AC-8E25-9AED1DF75557}"/>
              </a:ext>
            </a:extLst>
          </p:cNvPr>
          <p:cNvSpPr>
            <a:spLocks noGrp="1"/>
          </p:cNvSpPr>
          <p:nvPr>
            <p:ph type="title"/>
          </p:nvPr>
        </p:nvSpPr>
        <p:spPr>
          <a:xfrm>
            <a:off x="1130271" y="1193800"/>
            <a:ext cx="3193050" cy="4699000"/>
          </a:xfrm>
        </p:spPr>
        <p:txBody>
          <a:bodyPr anchor="ctr">
            <a:normAutofit/>
          </a:bodyPr>
          <a:lstStyle/>
          <a:p>
            <a:r>
              <a:rPr lang="en-US" dirty="0"/>
              <a:t>Example for Under coverage bias</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3EA74EF-F61C-469A-AC70-394D5410F130}"/>
              </a:ext>
            </a:extLst>
          </p:cNvPr>
          <p:cNvSpPr>
            <a:spLocks noGrp="1"/>
          </p:cNvSpPr>
          <p:nvPr>
            <p:ph idx="1"/>
          </p:nvPr>
        </p:nvSpPr>
        <p:spPr>
          <a:xfrm>
            <a:off x="4976636" y="1193800"/>
            <a:ext cx="6085091" cy="4699000"/>
          </a:xfrm>
        </p:spPr>
        <p:txBody>
          <a:bodyPr anchor="ctr">
            <a:normAutofit/>
          </a:bodyPr>
          <a:lstStyle/>
          <a:p>
            <a:r>
              <a:rPr lang="en-US" dirty="0"/>
              <a:t>A hospital survey of employees conducted during daytime hours</a:t>
            </a:r>
          </a:p>
          <a:p>
            <a:r>
              <a:rPr lang="en-US" dirty="0"/>
              <a:t>Neglects to poll people who work the night shift.</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742327110"/>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F7331355-3F56-4F03-8E53-2EFCAD4668D5}"/>
              </a:ext>
            </a:extLst>
          </p:cNvPr>
          <p:cNvSpPr>
            <a:spLocks noGrp="1"/>
          </p:cNvSpPr>
          <p:nvPr>
            <p:ph type="title"/>
          </p:nvPr>
        </p:nvSpPr>
        <p:spPr>
          <a:xfrm>
            <a:off x="1451580" y="804520"/>
            <a:ext cx="4176511" cy="1049235"/>
          </a:xfrm>
        </p:spPr>
        <p:txBody>
          <a:bodyPr>
            <a:normAutofit/>
          </a:bodyPr>
          <a:lstStyle/>
          <a:p>
            <a:r>
              <a:rPr lang="en-US" dirty="0"/>
              <a:t>The Literary Digest Case Study</a:t>
            </a:r>
          </a:p>
        </p:txBody>
      </p:sp>
      <p:sp>
        <p:nvSpPr>
          <p:cNvPr id="75" name="Rectangle 7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D701736A-901A-4D46-BF10-603A36160154}"/>
              </a:ext>
            </a:extLst>
          </p:cNvPr>
          <p:cNvSpPr>
            <a:spLocks noGrp="1"/>
          </p:cNvSpPr>
          <p:nvPr>
            <p:ph idx="1"/>
          </p:nvPr>
        </p:nvSpPr>
        <p:spPr>
          <a:xfrm>
            <a:off x="1451580" y="2018413"/>
            <a:ext cx="4856622" cy="3450613"/>
          </a:xfrm>
        </p:spPr>
        <p:txBody>
          <a:bodyPr>
            <a:normAutofit/>
          </a:bodyPr>
          <a:lstStyle/>
          <a:p>
            <a:r>
              <a:rPr lang="en-US" dirty="0"/>
              <a:t> A commonly-cited example of under coverage is the poll taken by the Literary Digest in 1936 that indicated that Landon would win an election against Roosevelt by a large margin when, in fact, it was Roosevelt who won by a large margin.</a:t>
            </a:r>
          </a:p>
        </p:txBody>
      </p:sp>
      <p:pic>
        <p:nvPicPr>
          <p:cNvPr id="10242" name="Picture 2" descr="https://www.math.upenn.edu/~deturck/m170/wk4/lecture/litdig.gif">
            <a:extLst>
              <a:ext uri="{FF2B5EF4-FFF2-40B4-BE49-F238E27FC236}">
                <a16:creationId xmlns:a16="http://schemas.microsoft.com/office/drawing/2014/main" id="{E77FF06A-7AF5-443E-A681-9928EB36B5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68209" y="727355"/>
            <a:ext cx="3798424" cy="496029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9" name="Straight Connector 7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955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2E1278A-7EB4-426D-BB62-B298D08A9BAE}"/>
              </a:ext>
            </a:extLst>
          </p:cNvPr>
          <p:cNvSpPr>
            <a:spLocks noGrp="1"/>
          </p:cNvSpPr>
          <p:nvPr>
            <p:ph type="title"/>
          </p:nvPr>
        </p:nvSpPr>
        <p:spPr>
          <a:xfrm>
            <a:off x="1451580" y="804520"/>
            <a:ext cx="4176511" cy="1049235"/>
          </a:xfrm>
        </p:spPr>
        <p:txBody>
          <a:bodyPr>
            <a:normAutofit/>
          </a:bodyPr>
          <a:lstStyle/>
          <a:p>
            <a:r>
              <a:rPr lang="en-US" dirty="0"/>
              <a:t>Survivor Bias</a:t>
            </a:r>
          </a:p>
        </p:txBody>
      </p:sp>
      <p:sp>
        <p:nvSpPr>
          <p:cNvPr id="75" name="Rectangle 7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3A1AFDA8-EE62-4888-84B5-A5FB7D3FBC7D}"/>
              </a:ext>
            </a:extLst>
          </p:cNvPr>
          <p:cNvSpPr>
            <a:spLocks noGrp="1"/>
          </p:cNvSpPr>
          <p:nvPr>
            <p:ph idx="1"/>
          </p:nvPr>
        </p:nvSpPr>
        <p:spPr>
          <a:xfrm>
            <a:off x="1451581" y="2015732"/>
            <a:ext cx="4172212" cy="3450613"/>
          </a:xfrm>
        </p:spPr>
        <p:txBody>
          <a:bodyPr>
            <a:normAutofit/>
          </a:bodyPr>
          <a:lstStyle/>
          <a:p>
            <a:r>
              <a:rPr lang="en-US" dirty="0"/>
              <a:t>Survivorship bias is a tendency to only focus on the survivors rather than everybody.</a:t>
            </a:r>
          </a:p>
          <a:p>
            <a:r>
              <a:rPr lang="en-US" dirty="0"/>
              <a:t>   This can due to their lack of visibility which can, in turn, lead to false conclusions.</a:t>
            </a:r>
          </a:p>
          <a:p>
            <a:pPr marL="0" indent="0">
              <a:buNone/>
            </a:pPr>
            <a:endParaRPr lang="en-US" dirty="0"/>
          </a:p>
        </p:txBody>
      </p:sp>
      <p:pic>
        <p:nvPicPr>
          <p:cNvPr id="11266" name="Picture 2" descr="Image result for survivor bias">
            <a:extLst>
              <a:ext uri="{FF2B5EF4-FFF2-40B4-BE49-F238E27FC236}">
                <a16:creationId xmlns:a16="http://schemas.microsoft.com/office/drawing/2014/main" id="{C37EBBAE-B648-4BA8-8680-F7535AB176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45953" y="1578969"/>
            <a:ext cx="5607594" cy="327996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9" name="Straight Connector 7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17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E92-4809-4604-B1F7-CE08F7B674A1}"/>
              </a:ext>
            </a:extLst>
          </p:cNvPr>
          <p:cNvSpPr>
            <a:spLocks noGrp="1"/>
          </p:cNvSpPr>
          <p:nvPr>
            <p:ph type="title"/>
          </p:nvPr>
        </p:nvSpPr>
        <p:spPr/>
        <p:txBody>
          <a:bodyPr/>
          <a:lstStyle/>
          <a:p>
            <a:r>
              <a:rPr lang="en-US" dirty="0"/>
              <a:t>Example for survivor bias</a:t>
            </a:r>
          </a:p>
        </p:txBody>
      </p:sp>
      <p:sp>
        <p:nvSpPr>
          <p:cNvPr id="3" name="Content Placeholder 2">
            <a:extLst>
              <a:ext uri="{FF2B5EF4-FFF2-40B4-BE49-F238E27FC236}">
                <a16:creationId xmlns:a16="http://schemas.microsoft.com/office/drawing/2014/main" id="{7785C7EE-9AF0-41F8-8AE1-283470C11DDD}"/>
              </a:ext>
            </a:extLst>
          </p:cNvPr>
          <p:cNvSpPr>
            <a:spLocks noGrp="1"/>
          </p:cNvSpPr>
          <p:nvPr>
            <p:ph idx="1"/>
          </p:nvPr>
        </p:nvSpPr>
        <p:spPr>
          <a:xfrm>
            <a:off x="1451579" y="2015733"/>
            <a:ext cx="9603275" cy="831640"/>
          </a:xfrm>
        </p:spPr>
        <p:txBody>
          <a:bodyPr/>
          <a:lstStyle/>
          <a:p>
            <a:pPr marL="355600" marR="5080" indent="-342900">
              <a:lnSpc>
                <a:spcPct val="114999"/>
              </a:lnSpc>
              <a:spcBef>
                <a:spcPts val="95"/>
              </a:spcBef>
              <a:buSzPct val="64285"/>
              <a:buFont typeface="Arial"/>
              <a:buChar char="●"/>
              <a:tabLst>
                <a:tab pos="354965" algn="l"/>
                <a:tab pos="355600" algn="l"/>
              </a:tabLst>
            </a:pPr>
            <a:r>
              <a:rPr lang="en-US" spc="-140" dirty="0">
                <a:latin typeface="+mj-lt"/>
                <a:cs typeface="Verdana"/>
              </a:rPr>
              <a:t>In</a:t>
            </a:r>
            <a:r>
              <a:rPr lang="en-US" spc="-229" dirty="0">
                <a:latin typeface="+mj-lt"/>
                <a:cs typeface="Verdana"/>
              </a:rPr>
              <a:t>  </a:t>
            </a:r>
            <a:r>
              <a:rPr lang="en-US" spc="65" dirty="0">
                <a:latin typeface="+mj-lt"/>
                <a:cs typeface="Verdana"/>
              </a:rPr>
              <a:t>World</a:t>
            </a:r>
            <a:r>
              <a:rPr lang="en-US" spc="-215" dirty="0">
                <a:latin typeface="+mj-lt"/>
                <a:cs typeface="Verdana"/>
              </a:rPr>
              <a:t> </a:t>
            </a:r>
            <a:r>
              <a:rPr lang="en-US" spc="10" dirty="0">
                <a:latin typeface="+mj-lt"/>
                <a:cs typeface="Verdana"/>
              </a:rPr>
              <a:t>War</a:t>
            </a:r>
            <a:r>
              <a:rPr lang="en-US" spc="-220" dirty="0">
                <a:latin typeface="+mj-lt"/>
                <a:cs typeface="Verdana"/>
              </a:rPr>
              <a:t> </a:t>
            </a:r>
            <a:r>
              <a:rPr lang="en-US" spc="-285" dirty="0">
                <a:latin typeface="+mj-lt"/>
                <a:cs typeface="Verdana"/>
              </a:rPr>
              <a:t>I ,</a:t>
            </a:r>
            <a:r>
              <a:rPr lang="en-US" spc="-225" dirty="0">
                <a:latin typeface="+mj-lt"/>
                <a:cs typeface="Verdana"/>
              </a:rPr>
              <a:t>  </a:t>
            </a:r>
            <a:r>
              <a:rPr lang="en-US" spc="15" dirty="0">
                <a:latin typeface="+mj-lt"/>
                <a:cs typeface="Verdana"/>
              </a:rPr>
              <a:t>statistician</a:t>
            </a:r>
            <a:r>
              <a:rPr lang="en-US" spc="-215" dirty="0">
                <a:latin typeface="+mj-lt"/>
                <a:cs typeface="Verdana"/>
              </a:rPr>
              <a:t>  </a:t>
            </a:r>
            <a:r>
              <a:rPr lang="en-US" spc="40" dirty="0">
                <a:latin typeface="+mj-lt"/>
                <a:cs typeface="Verdana"/>
              </a:rPr>
              <a:t>Abraham</a:t>
            </a:r>
            <a:r>
              <a:rPr lang="en-US" spc="-235" dirty="0">
                <a:latin typeface="+mj-lt"/>
                <a:cs typeface="Verdana"/>
              </a:rPr>
              <a:t> </a:t>
            </a:r>
            <a:r>
              <a:rPr lang="en-US" spc="60" dirty="0">
                <a:latin typeface="+mj-lt"/>
                <a:cs typeface="Verdana"/>
              </a:rPr>
              <a:t>Wald </a:t>
            </a:r>
            <a:r>
              <a:rPr lang="en-US" spc="75" dirty="0">
                <a:latin typeface="+mj-lt"/>
                <a:cs typeface="Verdana"/>
              </a:rPr>
              <a:t>worked</a:t>
            </a:r>
            <a:r>
              <a:rPr lang="en-US" spc="-225" dirty="0">
                <a:latin typeface="+mj-lt"/>
                <a:cs typeface="Verdana"/>
              </a:rPr>
              <a:t> </a:t>
            </a:r>
            <a:r>
              <a:rPr lang="en-US" spc="45" dirty="0">
                <a:latin typeface="+mj-lt"/>
                <a:cs typeface="Verdana"/>
              </a:rPr>
              <a:t>for</a:t>
            </a:r>
            <a:r>
              <a:rPr lang="en-US" spc="-225" dirty="0">
                <a:latin typeface="+mj-lt"/>
                <a:cs typeface="Verdana"/>
              </a:rPr>
              <a:t> </a:t>
            </a:r>
            <a:r>
              <a:rPr lang="en-US" spc="15" dirty="0">
                <a:latin typeface="+mj-lt"/>
                <a:cs typeface="Verdana"/>
              </a:rPr>
              <a:t>America’s</a:t>
            </a:r>
            <a:r>
              <a:rPr lang="en-US" spc="-225" dirty="0">
                <a:latin typeface="+mj-lt"/>
                <a:cs typeface="Verdana"/>
              </a:rPr>
              <a:t> </a:t>
            </a:r>
            <a:r>
              <a:rPr lang="en-US" spc="5" dirty="0">
                <a:latin typeface="+mj-lt"/>
                <a:cs typeface="Verdana"/>
              </a:rPr>
              <a:t>Statistical</a:t>
            </a:r>
            <a:r>
              <a:rPr lang="en-US" spc="-225" dirty="0">
                <a:latin typeface="+mj-lt"/>
                <a:cs typeface="Verdana"/>
              </a:rPr>
              <a:t> </a:t>
            </a:r>
            <a:r>
              <a:rPr lang="en-US" spc="25" dirty="0">
                <a:latin typeface="+mj-lt"/>
                <a:cs typeface="Verdana"/>
              </a:rPr>
              <a:t>Research  </a:t>
            </a:r>
            <a:r>
              <a:rPr lang="en-US" spc="30" dirty="0">
                <a:latin typeface="+mj-lt"/>
                <a:cs typeface="Verdana"/>
              </a:rPr>
              <a:t>Group</a:t>
            </a:r>
            <a:r>
              <a:rPr lang="en-US" spc="-204" dirty="0">
                <a:latin typeface="+mj-lt"/>
                <a:cs typeface="Verdana"/>
              </a:rPr>
              <a:t> </a:t>
            </a:r>
            <a:r>
              <a:rPr lang="en-US" spc="-165" dirty="0">
                <a:latin typeface="+mj-lt"/>
                <a:cs typeface="Verdana"/>
              </a:rPr>
              <a:t>(SRG)</a:t>
            </a:r>
            <a:endParaRPr lang="en-US" dirty="0">
              <a:latin typeface="+mj-lt"/>
              <a:cs typeface="Verdana"/>
            </a:endParaRPr>
          </a:p>
        </p:txBody>
      </p:sp>
      <p:sp>
        <p:nvSpPr>
          <p:cNvPr id="4" name="object 5">
            <a:extLst>
              <a:ext uri="{FF2B5EF4-FFF2-40B4-BE49-F238E27FC236}">
                <a16:creationId xmlns:a16="http://schemas.microsoft.com/office/drawing/2014/main" id="{E22251DA-8CB7-4A14-ABC9-9F3DEFE251EB}"/>
              </a:ext>
            </a:extLst>
          </p:cNvPr>
          <p:cNvSpPr/>
          <p:nvPr/>
        </p:nvSpPr>
        <p:spPr>
          <a:xfrm>
            <a:off x="5636871" y="2819621"/>
            <a:ext cx="5858853" cy="309504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05988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E92-4809-4604-B1F7-CE08F7B674A1}"/>
              </a:ext>
            </a:extLst>
          </p:cNvPr>
          <p:cNvSpPr>
            <a:spLocks noGrp="1"/>
          </p:cNvSpPr>
          <p:nvPr>
            <p:ph type="title"/>
          </p:nvPr>
        </p:nvSpPr>
        <p:spPr/>
        <p:txBody>
          <a:bodyPr/>
          <a:lstStyle/>
          <a:p>
            <a:r>
              <a:rPr lang="en-US" dirty="0"/>
              <a:t>Example for survivor bias</a:t>
            </a:r>
          </a:p>
        </p:txBody>
      </p:sp>
      <p:sp>
        <p:nvSpPr>
          <p:cNvPr id="3" name="Content Placeholder 2">
            <a:extLst>
              <a:ext uri="{FF2B5EF4-FFF2-40B4-BE49-F238E27FC236}">
                <a16:creationId xmlns:a16="http://schemas.microsoft.com/office/drawing/2014/main" id="{7785C7EE-9AF0-41F8-8AE1-283470C11DDD}"/>
              </a:ext>
            </a:extLst>
          </p:cNvPr>
          <p:cNvSpPr>
            <a:spLocks noGrp="1"/>
          </p:cNvSpPr>
          <p:nvPr>
            <p:ph idx="1"/>
          </p:nvPr>
        </p:nvSpPr>
        <p:spPr>
          <a:xfrm>
            <a:off x="1451579" y="2015733"/>
            <a:ext cx="9603275" cy="831640"/>
          </a:xfrm>
        </p:spPr>
        <p:txBody>
          <a:bodyPr>
            <a:normAutofit/>
          </a:bodyPr>
          <a:lstStyle/>
          <a:p>
            <a:pPr marL="355600" marR="5080" indent="-342900">
              <a:lnSpc>
                <a:spcPct val="114999"/>
              </a:lnSpc>
              <a:spcBef>
                <a:spcPts val="95"/>
              </a:spcBef>
              <a:buSzPct val="64285"/>
              <a:buFont typeface="Arial"/>
              <a:buChar char="●"/>
              <a:tabLst>
                <a:tab pos="354965" algn="l"/>
                <a:tab pos="355600" algn="l"/>
              </a:tabLst>
            </a:pPr>
            <a:r>
              <a:rPr lang="en-US" spc="80" dirty="0">
                <a:latin typeface="+mj-lt"/>
                <a:cs typeface="Verdana"/>
              </a:rPr>
              <a:t>One</a:t>
            </a:r>
            <a:r>
              <a:rPr lang="en-US" spc="-235" dirty="0">
                <a:latin typeface="+mj-lt"/>
                <a:cs typeface="Verdana"/>
              </a:rPr>
              <a:t> </a:t>
            </a:r>
            <a:r>
              <a:rPr lang="en-US" spc="65" dirty="0">
                <a:latin typeface="+mj-lt"/>
                <a:cs typeface="Verdana"/>
              </a:rPr>
              <a:t>problem</a:t>
            </a:r>
            <a:r>
              <a:rPr lang="en-US" spc="-220" dirty="0">
                <a:latin typeface="+mj-lt"/>
                <a:cs typeface="Verdana"/>
              </a:rPr>
              <a:t> </a:t>
            </a:r>
            <a:r>
              <a:rPr lang="en-US" spc="50" dirty="0">
                <a:latin typeface="+mj-lt"/>
                <a:cs typeface="Verdana"/>
              </a:rPr>
              <a:t>the</a:t>
            </a:r>
            <a:r>
              <a:rPr lang="en-US" spc="-215" dirty="0">
                <a:latin typeface="+mj-lt"/>
                <a:cs typeface="Verdana"/>
              </a:rPr>
              <a:t> </a:t>
            </a:r>
            <a:r>
              <a:rPr lang="en-US" spc="-40" dirty="0">
                <a:latin typeface="+mj-lt"/>
                <a:cs typeface="Verdana"/>
              </a:rPr>
              <a:t>SRG</a:t>
            </a:r>
            <a:r>
              <a:rPr lang="en-US" spc="-225" dirty="0">
                <a:latin typeface="+mj-lt"/>
                <a:cs typeface="Verdana"/>
              </a:rPr>
              <a:t> </a:t>
            </a:r>
            <a:r>
              <a:rPr lang="en-US" spc="75" dirty="0">
                <a:latin typeface="+mj-lt"/>
                <a:cs typeface="Verdana"/>
              </a:rPr>
              <a:t>worked</a:t>
            </a:r>
            <a:r>
              <a:rPr lang="en-US" spc="-204" dirty="0">
                <a:latin typeface="+mj-lt"/>
                <a:cs typeface="Verdana"/>
              </a:rPr>
              <a:t> </a:t>
            </a:r>
            <a:r>
              <a:rPr lang="en-US" spc="75" dirty="0">
                <a:latin typeface="+mj-lt"/>
                <a:cs typeface="Verdana"/>
              </a:rPr>
              <a:t>on</a:t>
            </a:r>
            <a:r>
              <a:rPr lang="en-US" spc="-225" dirty="0">
                <a:latin typeface="+mj-lt"/>
                <a:cs typeface="Verdana"/>
              </a:rPr>
              <a:t> </a:t>
            </a:r>
            <a:r>
              <a:rPr lang="en-US" spc="50" dirty="0">
                <a:latin typeface="+mj-lt"/>
                <a:cs typeface="Verdana"/>
              </a:rPr>
              <a:t>was</a:t>
            </a:r>
            <a:r>
              <a:rPr lang="en-US" spc="-220" dirty="0">
                <a:latin typeface="+mj-lt"/>
                <a:cs typeface="Verdana"/>
              </a:rPr>
              <a:t> </a:t>
            </a:r>
            <a:r>
              <a:rPr lang="en-US" spc="90" dirty="0">
                <a:latin typeface="+mj-lt"/>
                <a:cs typeface="Verdana"/>
              </a:rPr>
              <a:t>to  </a:t>
            </a:r>
            <a:r>
              <a:rPr lang="en-US" spc="15" dirty="0">
                <a:latin typeface="+mj-lt"/>
                <a:cs typeface="Verdana"/>
              </a:rPr>
              <a:t>examine </a:t>
            </a:r>
            <a:r>
              <a:rPr lang="en-US" spc="50" dirty="0">
                <a:latin typeface="+mj-lt"/>
                <a:cs typeface="Verdana"/>
              </a:rPr>
              <a:t>the </a:t>
            </a:r>
            <a:r>
              <a:rPr lang="en-US" spc="35" dirty="0">
                <a:latin typeface="+mj-lt"/>
                <a:cs typeface="Verdana"/>
              </a:rPr>
              <a:t>distribution </a:t>
            </a:r>
            <a:r>
              <a:rPr lang="en-US" spc="110" dirty="0">
                <a:latin typeface="+mj-lt"/>
                <a:cs typeface="Verdana"/>
              </a:rPr>
              <a:t>of </a:t>
            </a:r>
            <a:r>
              <a:rPr lang="en-US" spc="50" dirty="0">
                <a:latin typeface="+mj-lt"/>
                <a:cs typeface="Verdana"/>
              </a:rPr>
              <a:t>damage </a:t>
            </a:r>
            <a:r>
              <a:rPr lang="en-US" spc="95" dirty="0">
                <a:latin typeface="+mj-lt"/>
                <a:cs typeface="Verdana"/>
              </a:rPr>
              <a:t>to  </a:t>
            </a:r>
            <a:r>
              <a:rPr lang="en-US" spc="5" dirty="0">
                <a:latin typeface="+mj-lt"/>
                <a:cs typeface="Verdana"/>
              </a:rPr>
              <a:t>aircraft </a:t>
            </a:r>
            <a:r>
              <a:rPr lang="en-US" spc="40" dirty="0">
                <a:latin typeface="+mj-lt"/>
                <a:cs typeface="Verdana"/>
              </a:rPr>
              <a:t>by enemy</a:t>
            </a:r>
            <a:r>
              <a:rPr lang="en-US" spc="-710" dirty="0">
                <a:latin typeface="+mj-lt"/>
                <a:cs typeface="Verdana"/>
              </a:rPr>
              <a:t> </a:t>
            </a:r>
            <a:r>
              <a:rPr lang="en-US" spc="15" dirty="0">
                <a:latin typeface="+mj-lt"/>
                <a:cs typeface="Verdana"/>
              </a:rPr>
              <a:t>fire </a:t>
            </a:r>
            <a:r>
              <a:rPr lang="en-US" spc="40" dirty="0">
                <a:latin typeface="+mj-lt"/>
                <a:cs typeface="Verdana"/>
              </a:rPr>
              <a:t>and </a:t>
            </a:r>
            <a:r>
              <a:rPr lang="en-US" spc="95" dirty="0">
                <a:latin typeface="+mj-lt"/>
                <a:cs typeface="Verdana"/>
              </a:rPr>
              <a:t>to </a:t>
            </a:r>
            <a:r>
              <a:rPr lang="en-US" spc="10" dirty="0">
                <a:latin typeface="+mj-lt"/>
                <a:cs typeface="Verdana"/>
              </a:rPr>
              <a:t>advise </a:t>
            </a:r>
            <a:r>
              <a:rPr lang="en-US" spc="50" dirty="0">
                <a:latin typeface="+mj-lt"/>
                <a:cs typeface="Verdana"/>
              </a:rPr>
              <a:t>the </a:t>
            </a:r>
            <a:r>
              <a:rPr lang="en-US" spc="55" dirty="0">
                <a:latin typeface="+mj-lt"/>
                <a:cs typeface="Verdana"/>
              </a:rPr>
              <a:t>best  </a:t>
            </a:r>
            <a:r>
              <a:rPr lang="en-US" spc="60" dirty="0">
                <a:latin typeface="+mj-lt"/>
                <a:cs typeface="Verdana"/>
              </a:rPr>
              <a:t>placement </a:t>
            </a:r>
            <a:r>
              <a:rPr lang="en-US" spc="105" dirty="0">
                <a:latin typeface="+mj-lt"/>
                <a:cs typeface="Verdana"/>
              </a:rPr>
              <a:t>of</a:t>
            </a:r>
            <a:r>
              <a:rPr lang="en-US" spc="-545" dirty="0">
                <a:latin typeface="+mj-lt"/>
                <a:cs typeface="Verdana"/>
              </a:rPr>
              <a:t> </a:t>
            </a:r>
            <a:r>
              <a:rPr lang="en-US" spc="40" dirty="0">
                <a:latin typeface="+mj-lt"/>
                <a:cs typeface="Verdana"/>
              </a:rPr>
              <a:t>additional  </a:t>
            </a:r>
            <a:r>
              <a:rPr lang="en-US" spc="-35" dirty="0">
                <a:latin typeface="+mj-lt"/>
                <a:cs typeface="Verdana"/>
              </a:rPr>
              <a:t>armor.</a:t>
            </a:r>
            <a:endParaRPr lang="en-US" dirty="0">
              <a:latin typeface="+mj-lt"/>
              <a:cs typeface="Verdana"/>
            </a:endParaRPr>
          </a:p>
          <a:p>
            <a:pPr marL="355600" marR="5080" indent="-342900">
              <a:lnSpc>
                <a:spcPct val="114999"/>
              </a:lnSpc>
              <a:spcBef>
                <a:spcPts val="95"/>
              </a:spcBef>
              <a:buSzPct val="64285"/>
              <a:buFont typeface="Arial"/>
              <a:buChar char="●"/>
              <a:tabLst>
                <a:tab pos="354965" algn="l"/>
                <a:tab pos="355600" algn="l"/>
              </a:tabLst>
            </a:pPr>
            <a:endParaRPr lang="en-US" dirty="0">
              <a:latin typeface="+mj-lt"/>
              <a:cs typeface="Verdana"/>
            </a:endParaRPr>
          </a:p>
        </p:txBody>
      </p:sp>
      <p:sp>
        <p:nvSpPr>
          <p:cNvPr id="4" name="object 5">
            <a:extLst>
              <a:ext uri="{FF2B5EF4-FFF2-40B4-BE49-F238E27FC236}">
                <a16:creationId xmlns:a16="http://schemas.microsoft.com/office/drawing/2014/main" id="{E22251DA-8CB7-4A14-ABC9-9F3DEFE251EB}"/>
              </a:ext>
            </a:extLst>
          </p:cNvPr>
          <p:cNvSpPr/>
          <p:nvPr/>
        </p:nvSpPr>
        <p:spPr>
          <a:xfrm>
            <a:off x="5636871" y="2819621"/>
            <a:ext cx="5858853" cy="309504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8729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E92-4809-4604-B1F7-CE08F7B674A1}"/>
              </a:ext>
            </a:extLst>
          </p:cNvPr>
          <p:cNvSpPr>
            <a:spLocks noGrp="1"/>
          </p:cNvSpPr>
          <p:nvPr>
            <p:ph type="title"/>
          </p:nvPr>
        </p:nvSpPr>
        <p:spPr/>
        <p:txBody>
          <a:bodyPr/>
          <a:lstStyle/>
          <a:p>
            <a:r>
              <a:rPr lang="en-US" dirty="0"/>
              <a:t>Example for survivor bias</a:t>
            </a:r>
          </a:p>
        </p:txBody>
      </p:sp>
      <p:sp>
        <p:nvSpPr>
          <p:cNvPr id="3" name="Content Placeholder 2">
            <a:extLst>
              <a:ext uri="{FF2B5EF4-FFF2-40B4-BE49-F238E27FC236}">
                <a16:creationId xmlns:a16="http://schemas.microsoft.com/office/drawing/2014/main" id="{7785C7EE-9AF0-41F8-8AE1-283470C11DDD}"/>
              </a:ext>
            </a:extLst>
          </p:cNvPr>
          <p:cNvSpPr>
            <a:spLocks noGrp="1"/>
          </p:cNvSpPr>
          <p:nvPr>
            <p:ph idx="1"/>
          </p:nvPr>
        </p:nvSpPr>
        <p:spPr>
          <a:xfrm>
            <a:off x="1451579" y="2015733"/>
            <a:ext cx="9603275" cy="831640"/>
          </a:xfrm>
        </p:spPr>
        <p:txBody>
          <a:bodyPr/>
          <a:lstStyle/>
          <a:p>
            <a:pPr marL="355600" marR="5080" indent="-342900">
              <a:lnSpc>
                <a:spcPct val="114999"/>
              </a:lnSpc>
              <a:spcBef>
                <a:spcPts val="95"/>
              </a:spcBef>
              <a:buSzPct val="64285"/>
              <a:buFont typeface="Arial"/>
              <a:buChar char="●"/>
              <a:tabLst>
                <a:tab pos="354965" algn="l"/>
                <a:tab pos="355600" algn="l"/>
              </a:tabLst>
            </a:pPr>
            <a:r>
              <a:rPr lang="en-US" spc="95" dirty="0">
                <a:latin typeface="+mj-lt"/>
                <a:cs typeface="Verdana"/>
              </a:rPr>
              <a:t>Common</a:t>
            </a:r>
            <a:r>
              <a:rPr lang="en-US" spc="-190" dirty="0">
                <a:latin typeface="+mj-lt"/>
                <a:cs typeface="Verdana"/>
              </a:rPr>
              <a:t> </a:t>
            </a:r>
            <a:r>
              <a:rPr lang="en-US" spc="70" dirty="0">
                <a:latin typeface="+mj-lt"/>
                <a:cs typeface="Verdana"/>
              </a:rPr>
              <a:t>logic</a:t>
            </a:r>
            <a:r>
              <a:rPr lang="en-US" spc="-229" dirty="0">
                <a:latin typeface="+mj-lt"/>
                <a:cs typeface="Verdana"/>
              </a:rPr>
              <a:t> </a:t>
            </a:r>
            <a:r>
              <a:rPr lang="en-US" spc="55" dirty="0">
                <a:latin typeface="+mj-lt"/>
                <a:cs typeface="Verdana"/>
              </a:rPr>
              <a:t>was</a:t>
            </a:r>
            <a:r>
              <a:rPr lang="en-US" spc="-229" dirty="0">
                <a:latin typeface="+mj-lt"/>
                <a:cs typeface="Verdana"/>
              </a:rPr>
              <a:t> </a:t>
            </a:r>
            <a:r>
              <a:rPr lang="en-US" spc="90" dirty="0">
                <a:latin typeface="+mj-lt"/>
                <a:cs typeface="Verdana"/>
              </a:rPr>
              <a:t>to</a:t>
            </a:r>
            <a:r>
              <a:rPr lang="en-US" spc="-220" dirty="0">
                <a:latin typeface="+mj-lt"/>
                <a:cs typeface="Verdana"/>
              </a:rPr>
              <a:t> </a:t>
            </a:r>
            <a:r>
              <a:rPr lang="en-US" spc="40" dirty="0">
                <a:latin typeface="+mj-lt"/>
                <a:cs typeface="Verdana"/>
              </a:rPr>
              <a:t>provide</a:t>
            </a:r>
            <a:r>
              <a:rPr lang="en-US" spc="-215" dirty="0">
                <a:latin typeface="+mj-lt"/>
                <a:cs typeface="Verdana"/>
              </a:rPr>
              <a:t> </a:t>
            </a:r>
            <a:r>
              <a:rPr lang="en-US" spc="5" dirty="0">
                <a:latin typeface="+mj-lt"/>
                <a:cs typeface="Verdana"/>
              </a:rPr>
              <a:t>greater  </a:t>
            </a:r>
            <a:r>
              <a:rPr lang="en-US" spc="65" dirty="0">
                <a:latin typeface="+mj-lt"/>
                <a:cs typeface="Verdana"/>
              </a:rPr>
              <a:t>protection</a:t>
            </a:r>
            <a:r>
              <a:rPr lang="en-US" spc="-220" dirty="0">
                <a:latin typeface="+mj-lt"/>
                <a:cs typeface="Verdana"/>
              </a:rPr>
              <a:t> </a:t>
            </a:r>
            <a:r>
              <a:rPr lang="en-US" spc="95" dirty="0">
                <a:latin typeface="+mj-lt"/>
                <a:cs typeface="Verdana"/>
              </a:rPr>
              <a:t>to</a:t>
            </a:r>
            <a:r>
              <a:rPr lang="en-US" spc="-225" dirty="0">
                <a:latin typeface="+mj-lt"/>
                <a:cs typeface="Verdana"/>
              </a:rPr>
              <a:t> </a:t>
            </a:r>
            <a:r>
              <a:rPr lang="en-US" spc="5" dirty="0">
                <a:latin typeface="+mj-lt"/>
                <a:cs typeface="Verdana"/>
              </a:rPr>
              <a:t>parts</a:t>
            </a:r>
            <a:r>
              <a:rPr lang="en-US" spc="-235" dirty="0">
                <a:latin typeface="+mj-lt"/>
                <a:cs typeface="Verdana"/>
              </a:rPr>
              <a:t> </a:t>
            </a:r>
            <a:r>
              <a:rPr lang="en-US" spc="30" dirty="0">
                <a:latin typeface="+mj-lt"/>
                <a:cs typeface="Verdana"/>
              </a:rPr>
              <a:t>that</a:t>
            </a:r>
            <a:r>
              <a:rPr lang="en-US" spc="-225" dirty="0">
                <a:latin typeface="+mj-lt"/>
                <a:cs typeface="Verdana"/>
              </a:rPr>
              <a:t> </a:t>
            </a:r>
            <a:r>
              <a:rPr lang="en-US" spc="40" dirty="0">
                <a:latin typeface="+mj-lt"/>
                <a:cs typeface="Verdana"/>
              </a:rPr>
              <a:t>received</a:t>
            </a:r>
            <a:r>
              <a:rPr lang="en-US" spc="-235" dirty="0">
                <a:latin typeface="+mj-lt"/>
                <a:cs typeface="Verdana"/>
              </a:rPr>
              <a:t> </a:t>
            </a:r>
            <a:r>
              <a:rPr lang="en-US" spc="50" dirty="0">
                <a:latin typeface="+mj-lt"/>
                <a:cs typeface="Verdana"/>
              </a:rPr>
              <a:t>more  </a:t>
            </a:r>
            <a:r>
              <a:rPr lang="en-US" spc="10" dirty="0">
                <a:latin typeface="+mj-lt"/>
                <a:cs typeface="Verdana"/>
              </a:rPr>
              <a:t>damage.</a:t>
            </a:r>
            <a:endParaRPr lang="en-US" dirty="0">
              <a:latin typeface="+mj-lt"/>
              <a:cs typeface="Verdana"/>
            </a:endParaRPr>
          </a:p>
        </p:txBody>
      </p:sp>
      <p:sp>
        <p:nvSpPr>
          <p:cNvPr id="4" name="object 5">
            <a:extLst>
              <a:ext uri="{FF2B5EF4-FFF2-40B4-BE49-F238E27FC236}">
                <a16:creationId xmlns:a16="http://schemas.microsoft.com/office/drawing/2014/main" id="{E22251DA-8CB7-4A14-ABC9-9F3DEFE251EB}"/>
              </a:ext>
            </a:extLst>
          </p:cNvPr>
          <p:cNvSpPr/>
          <p:nvPr/>
        </p:nvSpPr>
        <p:spPr>
          <a:xfrm>
            <a:off x="5636871" y="2819621"/>
            <a:ext cx="5858853" cy="309504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32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E92-4809-4604-B1F7-CE08F7B674A1}"/>
              </a:ext>
            </a:extLst>
          </p:cNvPr>
          <p:cNvSpPr>
            <a:spLocks noGrp="1"/>
          </p:cNvSpPr>
          <p:nvPr>
            <p:ph type="title"/>
          </p:nvPr>
        </p:nvSpPr>
        <p:spPr/>
        <p:txBody>
          <a:bodyPr/>
          <a:lstStyle/>
          <a:p>
            <a:r>
              <a:rPr lang="en-US" dirty="0"/>
              <a:t>Example for survivor bias</a:t>
            </a:r>
          </a:p>
        </p:txBody>
      </p:sp>
      <p:sp>
        <p:nvSpPr>
          <p:cNvPr id="3" name="Content Placeholder 2">
            <a:extLst>
              <a:ext uri="{FF2B5EF4-FFF2-40B4-BE49-F238E27FC236}">
                <a16:creationId xmlns:a16="http://schemas.microsoft.com/office/drawing/2014/main" id="{7785C7EE-9AF0-41F8-8AE1-283470C11DDD}"/>
              </a:ext>
            </a:extLst>
          </p:cNvPr>
          <p:cNvSpPr>
            <a:spLocks noGrp="1"/>
          </p:cNvSpPr>
          <p:nvPr>
            <p:ph idx="1"/>
          </p:nvPr>
        </p:nvSpPr>
        <p:spPr>
          <a:xfrm>
            <a:off x="1451579" y="2015733"/>
            <a:ext cx="9603275" cy="831640"/>
          </a:xfrm>
        </p:spPr>
        <p:txBody>
          <a:bodyPr>
            <a:normAutofit/>
          </a:bodyPr>
          <a:lstStyle/>
          <a:p>
            <a:pPr marL="355600" marR="5080" indent="-342900" algn="just">
              <a:lnSpc>
                <a:spcPct val="114999"/>
              </a:lnSpc>
              <a:spcBef>
                <a:spcPts val="95"/>
              </a:spcBef>
              <a:buSzPct val="64285"/>
              <a:buFont typeface="Arial"/>
              <a:buChar char="●"/>
              <a:tabLst>
                <a:tab pos="355600" algn="l"/>
              </a:tabLst>
            </a:pPr>
            <a:r>
              <a:rPr lang="en-US" spc="60" dirty="0">
                <a:latin typeface="+mj-lt"/>
                <a:cs typeface="Verdana"/>
              </a:rPr>
              <a:t>Wald</a:t>
            </a:r>
            <a:r>
              <a:rPr lang="en-US" spc="-215" dirty="0">
                <a:latin typeface="+mj-lt"/>
                <a:cs typeface="Verdana"/>
              </a:rPr>
              <a:t> </a:t>
            </a:r>
            <a:r>
              <a:rPr lang="en-US" spc="55" dirty="0">
                <a:latin typeface="+mj-lt"/>
                <a:cs typeface="Verdana"/>
              </a:rPr>
              <a:t>saw</a:t>
            </a:r>
            <a:r>
              <a:rPr lang="en-US" spc="-229" dirty="0">
                <a:latin typeface="+mj-lt"/>
                <a:cs typeface="Verdana"/>
              </a:rPr>
              <a:t> </a:t>
            </a:r>
            <a:r>
              <a:rPr lang="en-US" spc="30" dirty="0">
                <a:latin typeface="+mj-lt"/>
                <a:cs typeface="Verdana"/>
              </a:rPr>
              <a:t>it</a:t>
            </a:r>
            <a:r>
              <a:rPr lang="en-US" spc="-220" dirty="0">
                <a:latin typeface="+mj-lt"/>
                <a:cs typeface="Verdana"/>
              </a:rPr>
              <a:t> </a:t>
            </a:r>
            <a:r>
              <a:rPr lang="en-US" spc="35" dirty="0">
                <a:latin typeface="+mj-lt"/>
                <a:cs typeface="Verdana"/>
              </a:rPr>
              <a:t>differently</a:t>
            </a:r>
            <a:r>
              <a:rPr lang="en-US" spc="-225" dirty="0">
                <a:latin typeface="+mj-lt"/>
                <a:cs typeface="Verdana"/>
              </a:rPr>
              <a:t> </a:t>
            </a:r>
            <a:r>
              <a:rPr lang="en-US" spc="-280" dirty="0">
                <a:latin typeface="+mj-lt"/>
                <a:cs typeface="Verdana"/>
              </a:rPr>
              <a:t>–</a:t>
            </a:r>
            <a:r>
              <a:rPr lang="en-US" spc="-210" dirty="0">
                <a:latin typeface="+mj-lt"/>
                <a:cs typeface="Verdana"/>
              </a:rPr>
              <a:t> </a:t>
            </a:r>
            <a:r>
              <a:rPr lang="en-US" spc="45" dirty="0">
                <a:latin typeface="+mj-lt"/>
                <a:cs typeface="Verdana"/>
              </a:rPr>
              <a:t>he</a:t>
            </a:r>
            <a:r>
              <a:rPr lang="en-US" spc="-215" dirty="0">
                <a:latin typeface="+mj-lt"/>
                <a:cs typeface="Verdana"/>
              </a:rPr>
              <a:t> </a:t>
            </a:r>
            <a:r>
              <a:rPr lang="en-US" spc="50" dirty="0">
                <a:latin typeface="+mj-lt"/>
                <a:cs typeface="Verdana"/>
              </a:rPr>
              <a:t>felt</a:t>
            </a:r>
            <a:r>
              <a:rPr lang="en-US" spc="-220" dirty="0">
                <a:latin typeface="+mj-lt"/>
                <a:cs typeface="Verdana"/>
              </a:rPr>
              <a:t> </a:t>
            </a:r>
            <a:r>
              <a:rPr lang="en-US" spc="25" dirty="0">
                <a:latin typeface="+mj-lt"/>
                <a:cs typeface="Verdana"/>
              </a:rPr>
              <a:t>that</a:t>
            </a:r>
            <a:r>
              <a:rPr lang="en-US" spc="-215" dirty="0">
                <a:latin typeface="+mj-lt"/>
                <a:cs typeface="Verdana"/>
              </a:rPr>
              <a:t> </a:t>
            </a:r>
            <a:r>
              <a:rPr lang="en-US" spc="50" dirty="0">
                <a:latin typeface="+mj-lt"/>
                <a:cs typeface="Verdana"/>
              </a:rPr>
              <a:t>damage </a:t>
            </a:r>
            <a:r>
              <a:rPr lang="en-US" spc="40" dirty="0">
                <a:latin typeface="+mj-lt"/>
                <a:cs typeface="Verdana"/>
              </a:rPr>
              <a:t>must</a:t>
            </a:r>
            <a:r>
              <a:rPr lang="en-US" spc="-220" dirty="0">
                <a:latin typeface="+mj-lt"/>
                <a:cs typeface="Verdana"/>
              </a:rPr>
              <a:t> </a:t>
            </a:r>
            <a:r>
              <a:rPr lang="en-US" spc="100" dirty="0">
                <a:latin typeface="+mj-lt"/>
                <a:cs typeface="Verdana"/>
              </a:rPr>
              <a:t>be</a:t>
            </a:r>
            <a:r>
              <a:rPr lang="en-US" spc="-229" dirty="0">
                <a:latin typeface="+mj-lt"/>
                <a:cs typeface="Verdana"/>
              </a:rPr>
              <a:t> </a:t>
            </a:r>
            <a:r>
              <a:rPr lang="en-US" spc="50" dirty="0">
                <a:latin typeface="+mj-lt"/>
                <a:cs typeface="Verdana"/>
              </a:rPr>
              <a:t>more</a:t>
            </a:r>
            <a:r>
              <a:rPr lang="en-US" spc="-210" dirty="0">
                <a:latin typeface="+mj-lt"/>
                <a:cs typeface="Verdana"/>
              </a:rPr>
              <a:t> </a:t>
            </a:r>
            <a:r>
              <a:rPr lang="en-US" spc="30" dirty="0">
                <a:latin typeface="+mj-lt"/>
                <a:cs typeface="Verdana"/>
              </a:rPr>
              <a:t>uniformly</a:t>
            </a:r>
            <a:r>
              <a:rPr lang="en-US" spc="-240" dirty="0">
                <a:latin typeface="+mj-lt"/>
                <a:cs typeface="Verdana"/>
              </a:rPr>
              <a:t> </a:t>
            </a:r>
            <a:r>
              <a:rPr lang="en-US" spc="50" dirty="0">
                <a:latin typeface="+mj-lt"/>
                <a:cs typeface="Verdana"/>
              </a:rPr>
              <a:t>distributed</a:t>
            </a:r>
            <a:r>
              <a:rPr lang="en-US" spc="-200" dirty="0">
                <a:latin typeface="+mj-lt"/>
                <a:cs typeface="Verdana"/>
              </a:rPr>
              <a:t> </a:t>
            </a:r>
            <a:r>
              <a:rPr lang="en-US" spc="45" dirty="0">
                <a:latin typeface="+mj-lt"/>
                <a:cs typeface="Verdana"/>
              </a:rPr>
              <a:t>and</a:t>
            </a:r>
            <a:r>
              <a:rPr lang="en-US" spc="-220" dirty="0">
                <a:latin typeface="+mj-lt"/>
                <a:cs typeface="Verdana"/>
              </a:rPr>
              <a:t> </a:t>
            </a:r>
            <a:r>
              <a:rPr lang="en-US" spc="30" dirty="0">
                <a:latin typeface="+mj-lt"/>
                <a:cs typeface="Verdana"/>
              </a:rPr>
              <a:t>that </a:t>
            </a:r>
            <a:r>
              <a:rPr lang="en-US" spc="5" dirty="0">
                <a:latin typeface="+mj-lt"/>
                <a:cs typeface="Verdana"/>
              </a:rPr>
              <a:t>aircraft </a:t>
            </a:r>
            <a:r>
              <a:rPr lang="en-US" spc="30" dirty="0">
                <a:latin typeface="+mj-lt"/>
                <a:cs typeface="Verdana"/>
              </a:rPr>
              <a:t>that </a:t>
            </a:r>
            <a:r>
              <a:rPr lang="en-US" spc="-459" dirty="0">
                <a:latin typeface="+mj-lt"/>
                <a:cs typeface="Verdana"/>
              </a:rPr>
              <a:t> </a:t>
            </a:r>
            <a:r>
              <a:rPr lang="en-US" spc="85" dirty="0">
                <a:latin typeface="+mj-lt"/>
                <a:cs typeface="Verdana"/>
              </a:rPr>
              <a:t>could </a:t>
            </a:r>
            <a:r>
              <a:rPr lang="en-US" spc="10" dirty="0">
                <a:latin typeface="+mj-lt"/>
                <a:cs typeface="Verdana"/>
              </a:rPr>
              <a:t>return</a:t>
            </a:r>
            <a:r>
              <a:rPr lang="en-US" spc="-245" dirty="0">
                <a:latin typeface="+mj-lt"/>
                <a:cs typeface="Verdana"/>
              </a:rPr>
              <a:t> </a:t>
            </a:r>
            <a:r>
              <a:rPr lang="en-US" spc="40" dirty="0">
                <a:latin typeface="+mj-lt"/>
                <a:cs typeface="Verdana"/>
              </a:rPr>
              <a:t>had</a:t>
            </a:r>
            <a:r>
              <a:rPr lang="en-US" spc="-240" dirty="0">
                <a:latin typeface="+mj-lt"/>
                <a:cs typeface="Verdana"/>
              </a:rPr>
              <a:t> </a:t>
            </a:r>
            <a:r>
              <a:rPr lang="en-US" spc="70" dirty="0">
                <a:latin typeface="+mj-lt"/>
                <a:cs typeface="Verdana"/>
              </a:rPr>
              <a:t>been</a:t>
            </a:r>
            <a:r>
              <a:rPr lang="en-US" spc="-235" dirty="0">
                <a:latin typeface="+mj-lt"/>
                <a:cs typeface="Verdana"/>
              </a:rPr>
              <a:t> </a:t>
            </a:r>
            <a:r>
              <a:rPr lang="en-US" spc="35" dirty="0">
                <a:latin typeface="+mj-lt"/>
                <a:cs typeface="Verdana"/>
              </a:rPr>
              <a:t>hit</a:t>
            </a:r>
            <a:r>
              <a:rPr lang="en-US" spc="-235" dirty="0">
                <a:latin typeface="+mj-lt"/>
                <a:cs typeface="Verdana"/>
              </a:rPr>
              <a:t> </a:t>
            </a:r>
            <a:r>
              <a:rPr lang="en-US" spc="15" dirty="0">
                <a:latin typeface="+mj-lt"/>
                <a:cs typeface="Verdana"/>
              </a:rPr>
              <a:t>in </a:t>
            </a:r>
            <a:r>
              <a:rPr lang="en-US" spc="-5" dirty="0">
                <a:latin typeface="+mj-lt"/>
                <a:cs typeface="Verdana"/>
              </a:rPr>
              <a:t>less </a:t>
            </a:r>
            <a:r>
              <a:rPr lang="en-US" spc="15" dirty="0">
                <a:latin typeface="+mj-lt"/>
                <a:cs typeface="Verdana"/>
              </a:rPr>
              <a:t>vulnerable</a:t>
            </a:r>
            <a:r>
              <a:rPr lang="en-US" spc="-425" dirty="0">
                <a:latin typeface="+mj-lt"/>
                <a:cs typeface="Verdana"/>
              </a:rPr>
              <a:t>  </a:t>
            </a:r>
            <a:r>
              <a:rPr lang="en-US" spc="-35" dirty="0">
                <a:latin typeface="+mj-lt"/>
                <a:cs typeface="Verdana"/>
              </a:rPr>
              <a:t>parts.</a:t>
            </a:r>
            <a:endParaRPr lang="en-US" dirty="0">
              <a:latin typeface="+mj-lt"/>
              <a:cs typeface="Verdana"/>
            </a:endParaRPr>
          </a:p>
        </p:txBody>
      </p:sp>
      <p:sp>
        <p:nvSpPr>
          <p:cNvPr id="4" name="object 5">
            <a:extLst>
              <a:ext uri="{FF2B5EF4-FFF2-40B4-BE49-F238E27FC236}">
                <a16:creationId xmlns:a16="http://schemas.microsoft.com/office/drawing/2014/main" id="{E22251DA-8CB7-4A14-ABC9-9F3DEFE251EB}"/>
              </a:ext>
            </a:extLst>
          </p:cNvPr>
          <p:cNvSpPr/>
          <p:nvPr/>
        </p:nvSpPr>
        <p:spPr>
          <a:xfrm>
            <a:off x="5636871" y="2819621"/>
            <a:ext cx="5858853" cy="309504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57511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CE92-4809-4604-B1F7-CE08F7B674A1}"/>
              </a:ext>
            </a:extLst>
          </p:cNvPr>
          <p:cNvSpPr>
            <a:spLocks noGrp="1"/>
          </p:cNvSpPr>
          <p:nvPr>
            <p:ph type="title"/>
          </p:nvPr>
        </p:nvSpPr>
        <p:spPr/>
        <p:txBody>
          <a:bodyPr/>
          <a:lstStyle/>
          <a:p>
            <a:r>
              <a:rPr lang="en-US" dirty="0"/>
              <a:t>Example for survivor bias</a:t>
            </a:r>
          </a:p>
        </p:txBody>
      </p:sp>
      <p:sp>
        <p:nvSpPr>
          <p:cNvPr id="3" name="Content Placeholder 2">
            <a:extLst>
              <a:ext uri="{FF2B5EF4-FFF2-40B4-BE49-F238E27FC236}">
                <a16:creationId xmlns:a16="http://schemas.microsoft.com/office/drawing/2014/main" id="{7785C7EE-9AF0-41F8-8AE1-283470C11DDD}"/>
              </a:ext>
            </a:extLst>
          </p:cNvPr>
          <p:cNvSpPr>
            <a:spLocks noGrp="1"/>
          </p:cNvSpPr>
          <p:nvPr>
            <p:ph idx="1"/>
          </p:nvPr>
        </p:nvSpPr>
        <p:spPr>
          <a:xfrm>
            <a:off x="1451579" y="2015733"/>
            <a:ext cx="9603275" cy="831640"/>
          </a:xfrm>
        </p:spPr>
        <p:txBody>
          <a:bodyPr>
            <a:normAutofit/>
          </a:bodyPr>
          <a:lstStyle/>
          <a:p>
            <a:pPr marL="355600" marR="5080" indent="-342900" algn="just">
              <a:lnSpc>
                <a:spcPct val="114999"/>
              </a:lnSpc>
              <a:spcBef>
                <a:spcPts val="95"/>
              </a:spcBef>
              <a:buSzPct val="64285"/>
              <a:buFont typeface="Arial"/>
              <a:buChar char="●"/>
              <a:tabLst>
                <a:tab pos="355600" algn="l"/>
              </a:tabLst>
            </a:pPr>
            <a:r>
              <a:rPr lang="en-US" spc="60" dirty="0">
                <a:latin typeface="+mj-lt"/>
                <a:cs typeface="Verdana"/>
              </a:rPr>
              <a:t>Wald</a:t>
            </a:r>
            <a:r>
              <a:rPr lang="en-US" spc="-210" dirty="0">
                <a:latin typeface="+mj-lt"/>
                <a:cs typeface="Verdana"/>
              </a:rPr>
              <a:t> </a:t>
            </a:r>
            <a:r>
              <a:rPr lang="en-US" spc="70" dirty="0">
                <a:latin typeface="+mj-lt"/>
                <a:cs typeface="Verdana"/>
              </a:rPr>
              <a:t>proposed</a:t>
            </a:r>
            <a:r>
              <a:rPr lang="en-US" spc="-215" dirty="0">
                <a:latin typeface="+mj-lt"/>
                <a:cs typeface="Verdana"/>
              </a:rPr>
              <a:t> </a:t>
            </a:r>
            <a:r>
              <a:rPr lang="en-US" spc="25" dirty="0">
                <a:latin typeface="+mj-lt"/>
                <a:cs typeface="Verdana"/>
              </a:rPr>
              <a:t>that</a:t>
            </a:r>
            <a:r>
              <a:rPr lang="en-US" spc="-210" dirty="0">
                <a:latin typeface="+mj-lt"/>
                <a:cs typeface="Verdana"/>
              </a:rPr>
              <a:t> </a:t>
            </a:r>
            <a:r>
              <a:rPr lang="en-US" spc="50" dirty="0">
                <a:latin typeface="+mj-lt"/>
                <a:cs typeface="Verdana"/>
              </a:rPr>
              <a:t>the</a:t>
            </a:r>
            <a:r>
              <a:rPr lang="en-US" spc="-204" dirty="0">
                <a:latin typeface="+mj-lt"/>
                <a:cs typeface="Verdana"/>
              </a:rPr>
              <a:t> </a:t>
            </a:r>
            <a:r>
              <a:rPr lang="en-US" spc="20" dirty="0">
                <a:latin typeface="+mj-lt"/>
                <a:cs typeface="Verdana"/>
              </a:rPr>
              <a:t>Navy</a:t>
            </a:r>
            <a:r>
              <a:rPr lang="en-US" spc="-215" dirty="0">
                <a:latin typeface="+mj-lt"/>
                <a:cs typeface="Verdana"/>
              </a:rPr>
              <a:t> </a:t>
            </a:r>
            <a:r>
              <a:rPr lang="en-US" spc="35" dirty="0">
                <a:latin typeface="+mj-lt"/>
                <a:cs typeface="Verdana"/>
              </a:rPr>
              <a:t>reinforce t</a:t>
            </a:r>
            <a:r>
              <a:rPr lang="en-US" spc="50" dirty="0">
                <a:latin typeface="+mj-lt"/>
                <a:cs typeface="Verdana"/>
              </a:rPr>
              <a:t>he</a:t>
            </a:r>
            <a:r>
              <a:rPr lang="en-US" spc="-225" dirty="0">
                <a:latin typeface="+mj-lt"/>
                <a:cs typeface="Verdana"/>
              </a:rPr>
              <a:t> </a:t>
            </a:r>
            <a:r>
              <a:rPr lang="en-US" spc="-30" dirty="0">
                <a:latin typeface="+mj-lt"/>
                <a:cs typeface="Verdana"/>
              </a:rPr>
              <a:t>areas</a:t>
            </a:r>
            <a:r>
              <a:rPr lang="en-US" spc="-235" dirty="0">
                <a:latin typeface="+mj-lt"/>
                <a:cs typeface="Verdana"/>
              </a:rPr>
              <a:t> </a:t>
            </a:r>
            <a:r>
              <a:rPr lang="en-US" spc="65" dirty="0">
                <a:latin typeface="+mj-lt"/>
                <a:cs typeface="Verdana"/>
              </a:rPr>
              <a:t>where</a:t>
            </a:r>
            <a:r>
              <a:rPr lang="en-US" spc="-229" dirty="0">
                <a:latin typeface="+mj-lt"/>
                <a:cs typeface="Verdana"/>
              </a:rPr>
              <a:t> </a:t>
            </a:r>
            <a:r>
              <a:rPr lang="en-US" spc="15" dirty="0">
                <a:latin typeface="+mj-lt"/>
                <a:cs typeface="Verdana"/>
              </a:rPr>
              <a:t>returning</a:t>
            </a:r>
            <a:r>
              <a:rPr lang="en-US" spc="-220" dirty="0">
                <a:latin typeface="+mj-lt"/>
                <a:cs typeface="Verdana"/>
              </a:rPr>
              <a:t> </a:t>
            </a:r>
            <a:r>
              <a:rPr lang="en-US" spc="5" dirty="0">
                <a:latin typeface="+mj-lt"/>
                <a:cs typeface="Verdana"/>
              </a:rPr>
              <a:t>aircraft</a:t>
            </a:r>
            <a:r>
              <a:rPr lang="en-US" spc="-250" dirty="0">
                <a:latin typeface="+mj-lt"/>
                <a:cs typeface="Verdana"/>
              </a:rPr>
              <a:t> </a:t>
            </a:r>
            <a:r>
              <a:rPr lang="en-US" spc="70" dirty="0">
                <a:latin typeface="+mj-lt"/>
                <a:cs typeface="Verdana"/>
              </a:rPr>
              <a:t>were  </a:t>
            </a:r>
            <a:r>
              <a:rPr lang="en-US" spc="35" dirty="0">
                <a:latin typeface="+mj-lt"/>
                <a:cs typeface="Verdana"/>
              </a:rPr>
              <a:t>undamaged, </a:t>
            </a:r>
            <a:r>
              <a:rPr lang="en-US" spc="40" dirty="0">
                <a:latin typeface="+mj-lt"/>
                <a:cs typeface="Verdana"/>
              </a:rPr>
              <a:t>since </a:t>
            </a:r>
            <a:r>
              <a:rPr lang="en-US" spc="-530" dirty="0">
                <a:latin typeface="+mj-lt"/>
                <a:cs typeface="Verdana"/>
              </a:rPr>
              <a:t> </a:t>
            </a:r>
            <a:r>
              <a:rPr lang="en-US" spc="45" dirty="0">
                <a:latin typeface="+mj-lt"/>
                <a:cs typeface="Verdana"/>
              </a:rPr>
              <a:t>those w</a:t>
            </a:r>
            <a:r>
              <a:rPr lang="en-US" spc="70" dirty="0">
                <a:latin typeface="+mj-lt"/>
                <a:cs typeface="Verdana"/>
              </a:rPr>
              <a:t>ere</a:t>
            </a:r>
            <a:r>
              <a:rPr lang="en-US" spc="-235" dirty="0">
                <a:latin typeface="+mj-lt"/>
                <a:cs typeface="Verdana"/>
              </a:rPr>
              <a:t> </a:t>
            </a:r>
            <a:r>
              <a:rPr lang="en-US" spc="-30" dirty="0">
                <a:latin typeface="+mj-lt"/>
                <a:cs typeface="Verdana"/>
              </a:rPr>
              <a:t>areas</a:t>
            </a:r>
            <a:r>
              <a:rPr lang="en-US" spc="-250" dirty="0">
                <a:latin typeface="+mj-lt"/>
                <a:cs typeface="Verdana"/>
              </a:rPr>
              <a:t> </a:t>
            </a:r>
            <a:r>
              <a:rPr lang="en-US" spc="-25" dirty="0">
                <a:latin typeface="+mj-lt"/>
                <a:cs typeface="Verdana"/>
              </a:rPr>
              <a:t>that,</a:t>
            </a:r>
            <a:r>
              <a:rPr lang="en-US" spc="-235" dirty="0">
                <a:latin typeface="+mj-lt"/>
                <a:cs typeface="Verdana"/>
              </a:rPr>
              <a:t> </a:t>
            </a:r>
            <a:r>
              <a:rPr lang="en-US" spc="45" dirty="0">
                <a:latin typeface="+mj-lt"/>
                <a:cs typeface="Verdana"/>
              </a:rPr>
              <a:t>if</a:t>
            </a:r>
            <a:r>
              <a:rPr lang="en-US" spc="-240" dirty="0">
                <a:latin typeface="+mj-lt"/>
                <a:cs typeface="Verdana"/>
              </a:rPr>
              <a:t> </a:t>
            </a:r>
            <a:r>
              <a:rPr lang="en-US" spc="-35" dirty="0">
                <a:latin typeface="+mj-lt"/>
                <a:cs typeface="Verdana"/>
              </a:rPr>
              <a:t>hit,  </a:t>
            </a:r>
            <a:r>
              <a:rPr lang="en-US" spc="105" dirty="0">
                <a:latin typeface="+mj-lt"/>
                <a:cs typeface="Verdana"/>
              </a:rPr>
              <a:t>would </a:t>
            </a:r>
            <a:r>
              <a:rPr lang="en-US" spc="30" dirty="0">
                <a:latin typeface="+mj-lt"/>
                <a:cs typeface="Verdana"/>
              </a:rPr>
              <a:t>cause </a:t>
            </a:r>
            <a:r>
              <a:rPr lang="en-US" spc="50" dirty="0">
                <a:latin typeface="+mj-lt"/>
                <a:cs typeface="Verdana"/>
              </a:rPr>
              <a:t>the  </a:t>
            </a:r>
            <a:r>
              <a:rPr lang="en-US" spc="35" dirty="0">
                <a:latin typeface="+mj-lt"/>
                <a:cs typeface="Verdana"/>
              </a:rPr>
              <a:t>plane</a:t>
            </a:r>
            <a:r>
              <a:rPr lang="en-US" spc="-235" dirty="0">
                <a:latin typeface="+mj-lt"/>
                <a:cs typeface="Verdana"/>
              </a:rPr>
              <a:t> </a:t>
            </a:r>
            <a:r>
              <a:rPr lang="en-US" spc="95" dirty="0">
                <a:latin typeface="+mj-lt"/>
                <a:cs typeface="Verdana"/>
              </a:rPr>
              <a:t>to</a:t>
            </a:r>
            <a:r>
              <a:rPr lang="en-US" spc="-225" dirty="0">
                <a:latin typeface="+mj-lt"/>
                <a:cs typeface="Verdana"/>
              </a:rPr>
              <a:t> </a:t>
            </a:r>
            <a:r>
              <a:rPr lang="en-US" spc="95" dirty="0">
                <a:latin typeface="+mj-lt"/>
                <a:cs typeface="Verdana"/>
              </a:rPr>
              <a:t>be</a:t>
            </a:r>
            <a:r>
              <a:rPr lang="en-US" spc="-225" dirty="0">
                <a:latin typeface="+mj-lt"/>
                <a:cs typeface="Verdana"/>
              </a:rPr>
              <a:t> </a:t>
            </a:r>
            <a:r>
              <a:rPr lang="en-US" spc="-30" dirty="0">
                <a:latin typeface="+mj-lt"/>
                <a:cs typeface="Verdana"/>
              </a:rPr>
              <a:t>lost!</a:t>
            </a:r>
            <a:endParaRPr lang="en-US" dirty="0">
              <a:latin typeface="+mj-lt"/>
              <a:cs typeface="Verdana"/>
            </a:endParaRPr>
          </a:p>
        </p:txBody>
      </p:sp>
      <p:sp>
        <p:nvSpPr>
          <p:cNvPr id="4" name="object 5">
            <a:extLst>
              <a:ext uri="{FF2B5EF4-FFF2-40B4-BE49-F238E27FC236}">
                <a16:creationId xmlns:a16="http://schemas.microsoft.com/office/drawing/2014/main" id="{E22251DA-8CB7-4A14-ABC9-9F3DEFE251EB}"/>
              </a:ext>
            </a:extLst>
          </p:cNvPr>
          <p:cNvSpPr/>
          <p:nvPr/>
        </p:nvSpPr>
        <p:spPr>
          <a:xfrm>
            <a:off x="5636871" y="2819621"/>
            <a:ext cx="5858853" cy="309504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65215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8849-5AD7-40E8-8901-A2023C08254A}"/>
              </a:ext>
            </a:extLst>
          </p:cNvPr>
          <p:cNvSpPr>
            <a:spLocks noGrp="1"/>
          </p:cNvSpPr>
          <p:nvPr>
            <p:ph type="title"/>
          </p:nvPr>
        </p:nvSpPr>
        <p:spPr>
          <a:xfrm>
            <a:off x="1451579" y="804519"/>
            <a:ext cx="9603275" cy="1049235"/>
          </a:xfrm>
        </p:spPr>
        <p:txBody>
          <a:bodyPr>
            <a:normAutofit/>
          </a:bodyPr>
          <a:lstStyle/>
          <a:p>
            <a:r>
              <a:rPr lang="en-US" dirty="0"/>
              <a:t>Population and </a:t>
            </a:r>
            <a:r>
              <a:rPr lang="en-US" dirty="0" err="1"/>
              <a:t>sAmple</a:t>
            </a:r>
            <a:endParaRPr lang="en-US" dirty="0"/>
          </a:p>
        </p:txBody>
      </p:sp>
      <p:sp>
        <p:nvSpPr>
          <p:cNvPr id="4" name="Rectangle 1">
            <a:extLst>
              <a:ext uri="{FF2B5EF4-FFF2-40B4-BE49-F238E27FC236}">
                <a16:creationId xmlns:a16="http://schemas.microsoft.com/office/drawing/2014/main" id="{2C7AE8C3-C957-4592-8139-3A11C2564B4C}"/>
              </a:ext>
            </a:extLst>
          </p:cNvPr>
          <p:cNvSpPr>
            <a:spLocks noGrp="1" noChangeArrowheads="1"/>
          </p:cNvSpPr>
          <p:nvPr>
            <p:ph idx="1"/>
          </p:nvPr>
        </p:nvSpPr>
        <p:spPr bwMode="auto">
          <a:xfrm>
            <a:off x="1451579" y="2015733"/>
            <a:ext cx="4162555" cy="34506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latin typeface="Open Sans"/>
            </a:endParaRPr>
          </a:p>
          <a:p>
            <a:pPr marL="0" marR="0" lvl="0" indent="0" defTabSz="914400" rtl="0" eaLnBrk="0" fontAlgn="base" latinLnBrk="0" hangingPunct="0">
              <a:spcBef>
                <a:spcPct val="0"/>
              </a:spcBef>
              <a:spcAft>
                <a:spcPts val="600"/>
              </a:spcAft>
              <a:buClrTx/>
              <a:buSzTx/>
              <a:buFontTx/>
              <a:buNone/>
              <a:tabLst/>
            </a:pPr>
            <a:r>
              <a:rPr kumimoji="0" lang="en-US" altLang="en-US" b="1" i="1" u="none" strike="noStrike" cap="none" normalizeH="0" baseline="0">
                <a:ln>
                  <a:noFill/>
                </a:ln>
                <a:effectLst/>
                <a:latin typeface="Open Sans"/>
              </a:rPr>
              <a:t>Population</a:t>
            </a:r>
            <a:endParaRPr kumimoji="0" lang="en-US" altLang="en-US" b="1" i="0" u="none" strike="noStrike" cap="none" normalizeH="0" baseline="0">
              <a:ln>
                <a:noFill/>
              </a:ln>
              <a:effectLst/>
              <a:latin typeface="Open Sans"/>
            </a:endParaRPr>
          </a:p>
          <a:p>
            <a:pPr marL="457200" marR="0" lvl="1" indent="-457200" defTabSz="914400" rtl="0" eaLnBrk="0" fontAlgn="base" latinLnBrk="0" hangingPunct="0">
              <a:spcBef>
                <a:spcPct val="0"/>
              </a:spcBef>
              <a:spcAft>
                <a:spcPts val="600"/>
              </a:spcAft>
              <a:buClrTx/>
              <a:buSzTx/>
              <a:buFontTx/>
              <a:buNone/>
              <a:tabLst/>
            </a:pPr>
            <a:r>
              <a:rPr kumimoji="0" lang="en-US" altLang="en-US" i="0" u="none" strike="noStrike" cap="none" normalizeH="0" baseline="0">
                <a:ln>
                  <a:noFill/>
                </a:ln>
                <a:effectLst/>
                <a:latin typeface="Open Sans"/>
              </a:rPr>
              <a:t>The entire set of possible cases</a:t>
            </a:r>
          </a:p>
          <a:p>
            <a:pPr marL="0" marR="0" lvl="0" indent="0" defTabSz="914400" rtl="0" eaLnBrk="0" fontAlgn="base" latinLnBrk="0" hangingPunct="0">
              <a:spcBef>
                <a:spcPct val="0"/>
              </a:spcBef>
              <a:spcAft>
                <a:spcPts val="600"/>
              </a:spcAft>
              <a:buClrTx/>
              <a:buSzTx/>
              <a:buFontTx/>
              <a:buNone/>
              <a:tabLst/>
            </a:pPr>
            <a:r>
              <a:rPr kumimoji="0" lang="en-US" altLang="en-US" i="1" u="none" strike="noStrike" cap="none" normalizeH="0" baseline="0">
                <a:ln>
                  <a:noFill/>
                </a:ln>
                <a:effectLst/>
                <a:latin typeface="Open Sans"/>
              </a:rPr>
              <a:t> </a:t>
            </a:r>
            <a:endParaRPr kumimoji="0" lang="en-US" altLang="en-US" i="0" u="none" strike="noStrike" cap="none" normalizeH="0" baseline="0">
              <a:ln>
                <a:noFill/>
              </a:ln>
              <a:effectLst/>
              <a:latin typeface="Open Sans"/>
            </a:endParaRPr>
          </a:p>
          <a:p>
            <a:pPr marL="0" marR="0" lvl="0" indent="0" defTabSz="914400" rtl="0" eaLnBrk="0" fontAlgn="base" latinLnBrk="0" hangingPunct="0">
              <a:spcBef>
                <a:spcPct val="0"/>
              </a:spcBef>
              <a:spcAft>
                <a:spcPts val="600"/>
              </a:spcAft>
              <a:buClrTx/>
              <a:buSzTx/>
              <a:buFontTx/>
              <a:buNone/>
              <a:tabLst/>
            </a:pPr>
            <a:r>
              <a:rPr kumimoji="0" lang="en-US" altLang="en-US" b="1" i="1" u="none" strike="noStrike" cap="none" normalizeH="0" baseline="0">
                <a:ln>
                  <a:noFill/>
                </a:ln>
                <a:effectLst/>
                <a:latin typeface="Open Sans"/>
              </a:rPr>
              <a:t>Sample</a:t>
            </a:r>
            <a:endParaRPr kumimoji="0" lang="en-US" altLang="en-US" b="1" i="0" u="none" strike="noStrike" cap="none" normalizeH="0" baseline="0">
              <a:ln>
                <a:noFill/>
              </a:ln>
              <a:effectLst/>
              <a:latin typeface="Open Sans"/>
            </a:endParaRPr>
          </a:p>
          <a:p>
            <a:pPr marL="457200" marR="0" lvl="1" indent="-457200" defTabSz="914400" rtl="0" eaLnBrk="0" fontAlgn="base" latinLnBrk="0" hangingPunct="0">
              <a:spcBef>
                <a:spcPct val="0"/>
              </a:spcBef>
              <a:spcAft>
                <a:spcPts val="600"/>
              </a:spcAft>
              <a:buClrTx/>
              <a:buSzTx/>
              <a:buFontTx/>
              <a:buNone/>
              <a:tabLst/>
            </a:pPr>
            <a:r>
              <a:rPr kumimoji="0" lang="en-US" altLang="en-US" i="0" u="none" strike="noStrike" cap="none" normalizeH="0" baseline="0">
                <a:ln>
                  <a:noFill/>
                </a:ln>
                <a:effectLst/>
                <a:latin typeface="Open Sans"/>
              </a:rPr>
              <a:t>A subset of the population from which data are collected</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latin typeface="Arial" panose="020B0604020202020204" pitchFamily="34" charset="0"/>
            </a:endParaRPr>
          </a:p>
        </p:txBody>
      </p:sp>
      <p:pic>
        <p:nvPicPr>
          <p:cNvPr id="2051" name="Picture 3" descr="Related image">
            <a:extLst>
              <a:ext uri="{FF2B5EF4-FFF2-40B4-BE49-F238E27FC236}">
                <a16:creationId xmlns:a16="http://schemas.microsoft.com/office/drawing/2014/main" id="{1D04AE37-D015-4CB4-BFE6-9C4367DD2A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607"/>
          <a:stretch/>
        </p:blipFill>
        <p:spPr bwMode="auto">
          <a:xfrm>
            <a:off x="6316559" y="2198747"/>
            <a:ext cx="4423862" cy="3084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104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Image result for response">
            <a:extLst>
              <a:ext uri="{FF2B5EF4-FFF2-40B4-BE49-F238E27FC236}">
                <a16:creationId xmlns:a16="http://schemas.microsoft.com/office/drawing/2014/main" id="{7F06A88A-16E6-4E6C-84E6-C7B567A9BA24}"/>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891" r="-1" b="-1"/>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Rectangle 7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3C9EC23-EF1B-4479-B10D-84733E87ED53}"/>
              </a:ext>
            </a:extLst>
          </p:cNvPr>
          <p:cNvSpPr>
            <a:spLocks noGrp="1"/>
          </p:cNvSpPr>
          <p:nvPr>
            <p:ph type="title"/>
          </p:nvPr>
        </p:nvSpPr>
        <p:spPr>
          <a:xfrm>
            <a:off x="1130271" y="1193800"/>
            <a:ext cx="3193050" cy="4699000"/>
          </a:xfrm>
        </p:spPr>
        <p:txBody>
          <a:bodyPr anchor="ctr">
            <a:normAutofit/>
          </a:bodyPr>
          <a:lstStyle/>
          <a:p>
            <a:r>
              <a:rPr lang="en-US" dirty="0"/>
              <a:t>Response bias</a:t>
            </a:r>
          </a:p>
        </p:txBody>
      </p:sp>
      <p:cxnSp>
        <p:nvCxnSpPr>
          <p:cNvPr id="79" name="Straight Connector 7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0EF91FF-D0DF-4585-8978-38A9D4EBA2CA}"/>
              </a:ext>
            </a:extLst>
          </p:cNvPr>
          <p:cNvSpPr>
            <a:spLocks noGrp="1"/>
          </p:cNvSpPr>
          <p:nvPr>
            <p:ph idx="1"/>
          </p:nvPr>
        </p:nvSpPr>
        <p:spPr>
          <a:xfrm>
            <a:off x="4976636" y="1193800"/>
            <a:ext cx="6085091" cy="4699000"/>
          </a:xfrm>
        </p:spPr>
        <p:txBody>
          <a:bodyPr anchor="ctr">
            <a:normAutofit/>
          </a:bodyPr>
          <a:lstStyle/>
          <a:p>
            <a:r>
              <a:rPr lang="en-US" b="1" dirty="0"/>
              <a:t>Response bias</a:t>
            </a:r>
            <a:r>
              <a:rPr lang="en-US" dirty="0"/>
              <a:t> (also called survey </a:t>
            </a:r>
            <a:r>
              <a:rPr lang="en-US" b="1" dirty="0"/>
              <a:t>bias</a:t>
            </a:r>
            <a:r>
              <a:rPr lang="en-US" dirty="0"/>
              <a:t>) is the tendency of a person to answer questions on a survey untruthfully or misleadingly.</a:t>
            </a:r>
          </a:p>
          <a:p>
            <a:endParaRPr lang="en-US" dirty="0"/>
          </a:p>
        </p:txBody>
      </p:sp>
      <p:sp>
        <p:nvSpPr>
          <p:cNvPr id="8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85814511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Image result for fatigue">
            <a:extLst>
              <a:ext uri="{FF2B5EF4-FFF2-40B4-BE49-F238E27FC236}">
                <a16:creationId xmlns:a16="http://schemas.microsoft.com/office/drawing/2014/main" id="{ACCFB6BD-D574-4C36-BFB4-A06F704734DD}"/>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12062" r="-1" b="10616"/>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Rectangle 7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AD6D1CF-ECFA-4EC4-B28E-7CB20B140889}"/>
              </a:ext>
            </a:extLst>
          </p:cNvPr>
          <p:cNvSpPr>
            <a:spLocks noGrp="1"/>
          </p:cNvSpPr>
          <p:nvPr>
            <p:ph type="title"/>
          </p:nvPr>
        </p:nvSpPr>
        <p:spPr>
          <a:xfrm>
            <a:off x="1130271" y="1193800"/>
            <a:ext cx="3193050" cy="4699000"/>
          </a:xfrm>
        </p:spPr>
        <p:txBody>
          <a:bodyPr anchor="ctr">
            <a:normAutofit/>
          </a:bodyPr>
          <a:lstStyle/>
          <a:p>
            <a:r>
              <a:rPr lang="en-US" dirty="0"/>
              <a:t>Examples of response bias</a:t>
            </a:r>
          </a:p>
        </p:txBody>
      </p:sp>
      <p:cxnSp>
        <p:nvCxnSpPr>
          <p:cNvPr id="79" name="Straight Connector 7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F0871BB-E208-4D00-AF6C-101766D21F5D}"/>
              </a:ext>
            </a:extLst>
          </p:cNvPr>
          <p:cNvSpPr>
            <a:spLocks noGrp="1"/>
          </p:cNvSpPr>
          <p:nvPr>
            <p:ph idx="1"/>
          </p:nvPr>
        </p:nvSpPr>
        <p:spPr>
          <a:xfrm>
            <a:off x="4976636" y="1193800"/>
            <a:ext cx="6085091" cy="4699000"/>
          </a:xfrm>
        </p:spPr>
        <p:txBody>
          <a:bodyPr anchor="ctr">
            <a:normAutofit/>
          </a:bodyPr>
          <a:lstStyle/>
          <a:p>
            <a:r>
              <a:rPr lang="en-US" b="1" dirty="0"/>
              <a:t>Fatigue</a:t>
            </a:r>
            <a:r>
              <a:rPr lang="en-US" dirty="0"/>
              <a:t>: giving a survey when a person is tired or ill may affect their responses.</a:t>
            </a:r>
          </a:p>
          <a:p>
            <a:pPr marL="0" indent="0">
              <a:buNone/>
            </a:pPr>
            <a:endParaRPr lang="en-US" dirty="0"/>
          </a:p>
        </p:txBody>
      </p:sp>
      <p:sp>
        <p:nvSpPr>
          <p:cNvPr id="8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402390790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AD6D1CF-ECFA-4EC4-B28E-7CB20B140889}"/>
              </a:ext>
            </a:extLst>
          </p:cNvPr>
          <p:cNvSpPr>
            <a:spLocks noGrp="1"/>
          </p:cNvSpPr>
          <p:nvPr>
            <p:ph type="title"/>
          </p:nvPr>
        </p:nvSpPr>
        <p:spPr>
          <a:xfrm>
            <a:off x="1451580" y="804520"/>
            <a:ext cx="4176511" cy="1049235"/>
          </a:xfrm>
        </p:spPr>
        <p:txBody>
          <a:bodyPr>
            <a:normAutofit/>
          </a:bodyPr>
          <a:lstStyle/>
          <a:p>
            <a:r>
              <a:rPr lang="en-US" dirty="0"/>
              <a:t>Examples of response bias</a:t>
            </a:r>
          </a:p>
        </p:txBody>
      </p:sp>
      <p:sp>
        <p:nvSpPr>
          <p:cNvPr id="75" name="Rectangle 74">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DF0871BB-E208-4D00-AF6C-101766D21F5D}"/>
              </a:ext>
            </a:extLst>
          </p:cNvPr>
          <p:cNvSpPr>
            <a:spLocks noGrp="1"/>
          </p:cNvSpPr>
          <p:nvPr>
            <p:ph idx="1"/>
          </p:nvPr>
        </p:nvSpPr>
        <p:spPr>
          <a:xfrm>
            <a:off x="1451581" y="2015732"/>
            <a:ext cx="4172212" cy="3450613"/>
          </a:xfrm>
        </p:spPr>
        <p:txBody>
          <a:bodyPr>
            <a:normAutofit/>
          </a:bodyPr>
          <a:lstStyle/>
          <a:p>
            <a:pPr fontAlgn="base"/>
            <a:r>
              <a:rPr lang="en-US" b="1" dirty="0"/>
              <a:t>Faulty recall:</a:t>
            </a:r>
            <a:r>
              <a:rPr lang="en-US" dirty="0"/>
              <a:t> asking a person about an event that happened in the distant past may result in erroneous responses.</a:t>
            </a:r>
          </a:p>
          <a:p>
            <a:pPr marL="0" indent="0">
              <a:buNone/>
            </a:pPr>
            <a:endParaRPr lang="en-US" dirty="0"/>
          </a:p>
        </p:txBody>
      </p:sp>
      <p:pic>
        <p:nvPicPr>
          <p:cNvPr id="14338" name="Picture 2" descr="Image result for person thinking">
            <a:extLst>
              <a:ext uri="{FF2B5EF4-FFF2-40B4-BE49-F238E27FC236}">
                <a16:creationId xmlns:a16="http://schemas.microsoft.com/office/drawing/2014/main" id="{3CD6EFE5-0891-42C1-B0CD-29D9B4CAB0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51109" y="805583"/>
            <a:ext cx="3647045" cy="466076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9" name="Straight Connector 78">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3674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Image result for non response">
            <a:extLst>
              <a:ext uri="{FF2B5EF4-FFF2-40B4-BE49-F238E27FC236}">
                <a16:creationId xmlns:a16="http://schemas.microsoft.com/office/drawing/2014/main" id="{3FF56142-9E89-43BC-AD30-0EFCDFB5695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4213" r="6233" b="1"/>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Rectangle 7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7F2E0EB6-A79D-4921-B518-89A9CD7D56C1}"/>
              </a:ext>
            </a:extLst>
          </p:cNvPr>
          <p:cNvSpPr>
            <a:spLocks noGrp="1"/>
          </p:cNvSpPr>
          <p:nvPr>
            <p:ph type="title"/>
          </p:nvPr>
        </p:nvSpPr>
        <p:spPr>
          <a:xfrm>
            <a:off x="1130271" y="1193800"/>
            <a:ext cx="3193050" cy="4699000"/>
          </a:xfrm>
        </p:spPr>
        <p:txBody>
          <a:bodyPr anchor="ctr">
            <a:normAutofit/>
          </a:bodyPr>
          <a:lstStyle/>
          <a:p>
            <a:r>
              <a:rPr lang="en-US" dirty="0"/>
              <a:t>Non – Response bias</a:t>
            </a:r>
          </a:p>
        </p:txBody>
      </p:sp>
      <p:cxnSp>
        <p:nvCxnSpPr>
          <p:cNvPr id="79" name="Straight Connector 7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4CE197-D31E-4172-9391-5B3C585277E5}"/>
              </a:ext>
            </a:extLst>
          </p:cNvPr>
          <p:cNvSpPr>
            <a:spLocks noGrp="1"/>
          </p:cNvSpPr>
          <p:nvPr>
            <p:ph idx="1"/>
          </p:nvPr>
        </p:nvSpPr>
        <p:spPr>
          <a:xfrm>
            <a:off x="4976636" y="1193800"/>
            <a:ext cx="6085091" cy="4699000"/>
          </a:xfrm>
        </p:spPr>
        <p:txBody>
          <a:bodyPr anchor="ctr">
            <a:normAutofit/>
          </a:bodyPr>
          <a:lstStyle/>
          <a:p>
            <a:r>
              <a:rPr lang="en-US" dirty="0"/>
              <a:t>This occurs when sampling units selected for a sample are not interviewed. Sampled units typically do not </a:t>
            </a:r>
            <a:r>
              <a:rPr lang="en-US" b="1" dirty="0"/>
              <a:t>respond</a:t>
            </a:r>
            <a:r>
              <a:rPr lang="en-US" dirty="0"/>
              <a:t> because they are unable, unavailable, or unwilling to do so.</a:t>
            </a:r>
          </a:p>
        </p:txBody>
      </p:sp>
      <p:sp>
        <p:nvSpPr>
          <p:cNvPr id="8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66749424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4025F-4AE2-4CAE-A0E9-D248AACE4373}"/>
              </a:ext>
            </a:extLst>
          </p:cNvPr>
          <p:cNvSpPr>
            <a:spLocks noGrp="1"/>
          </p:cNvSpPr>
          <p:nvPr>
            <p:ph type="title"/>
          </p:nvPr>
        </p:nvSpPr>
        <p:spPr>
          <a:xfrm>
            <a:off x="1451579" y="804519"/>
            <a:ext cx="9603275" cy="1049235"/>
          </a:xfrm>
        </p:spPr>
        <p:txBody>
          <a:bodyPr>
            <a:normAutofit/>
          </a:bodyPr>
          <a:lstStyle/>
          <a:p>
            <a:br>
              <a:rPr lang="en-US"/>
            </a:br>
            <a:r>
              <a:rPr lang="en-US"/>
              <a:t>Examples for non response bias</a:t>
            </a:r>
            <a:endParaRPr lang="en-US" dirty="0"/>
          </a:p>
        </p:txBody>
      </p:sp>
      <p:sp>
        <p:nvSpPr>
          <p:cNvPr id="3" name="Content Placeholder 2">
            <a:extLst>
              <a:ext uri="{FF2B5EF4-FFF2-40B4-BE49-F238E27FC236}">
                <a16:creationId xmlns:a16="http://schemas.microsoft.com/office/drawing/2014/main" id="{1C2FD4B0-3AAC-4E63-BE1E-165BDC002A50}"/>
              </a:ext>
            </a:extLst>
          </p:cNvPr>
          <p:cNvSpPr>
            <a:spLocks noGrp="1"/>
          </p:cNvSpPr>
          <p:nvPr>
            <p:ph idx="1"/>
          </p:nvPr>
        </p:nvSpPr>
        <p:spPr>
          <a:xfrm>
            <a:off x="1451579" y="2015734"/>
            <a:ext cx="4162555" cy="3450613"/>
          </a:xfrm>
        </p:spPr>
        <p:txBody>
          <a:bodyPr>
            <a:normAutofit/>
          </a:bodyPr>
          <a:lstStyle/>
          <a:p>
            <a:r>
              <a:rPr lang="en-US"/>
              <a:t> You have a  smartphone survey for older adults.</a:t>
            </a:r>
            <a:endParaRPr lang="en-US" dirty="0"/>
          </a:p>
        </p:txBody>
      </p:sp>
      <p:pic>
        <p:nvPicPr>
          <p:cNvPr id="16386" name="Picture 2" descr="Image result for old age people using smartphone">
            <a:extLst>
              <a:ext uri="{FF2B5EF4-FFF2-40B4-BE49-F238E27FC236}">
                <a16:creationId xmlns:a16="http://schemas.microsoft.com/office/drawing/2014/main" id="{04C89962-B42D-4C6E-9622-32A01B1035E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14135" y="2091693"/>
            <a:ext cx="5440720" cy="3618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681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7F4E-4BA2-4641-9A11-B93BBF85EDD3}"/>
              </a:ext>
            </a:extLst>
          </p:cNvPr>
          <p:cNvSpPr>
            <a:spLocks noGrp="1"/>
          </p:cNvSpPr>
          <p:nvPr>
            <p:ph type="title"/>
          </p:nvPr>
        </p:nvSpPr>
        <p:spPr>
          <a:xfrm>
            <a:off x="1451579" y="804519"/>
            <a:ext cx="9603275" cy="1049235"/>
          </a:xfrm>
        </p:spPr>
        <p:txBody>
          <a:bodyPr>
            <a:normAutofit/>
          </a:bodyPr>
          <a:lstStyle/>
          <a:p>
            <a:r>
              <a:rPr lang="en-US" dirty="0"/>
              <a:t>Benefits of sampling </a:t>
            </a:r>
          </a:p>
        </p:txBody>
      </p:sp>
      <p:sp>
        <p:nvSpPr>
          <p:cNvPr id="3" name="Content Placeholder 2">
            <a:extLst>
              <a:ext uri="{FF2B5EF4-FFF2-40B4-BE49-F238E27FC236}">
                <a16:creationId xmlns:a16="http://schemas.microsoft.com/office/drawing/2014/main" id="{D3042A26-8986-4A5C-B4B6-924D7150DC6F}"/>
              </a:ext>
            </a:extLst>
          </p:cNvPr>
          <p:cNvSpPr>
            <a:spLocks noGrp="1"/>
          </p:cNvSpPr>
          <p:nvPr>
            <p:ph idx="1"/>
          </p:nvPr>
        </p:nvSpPr>
        <p:spPr>
          <a:xfrm>
            <a:off x="1451579" y="2015734"/>
            <a:ext cx="4162555" cy="3450613"/>
          </a:xfrm>
        </p:spPr>
        <p:txBody>
          <a:bodyPr>
            <a:normAutofit/>
          </a:bodyPr>
          <a:lstStyle/>
          <a:p>
            <a:r>
              <a:rPr lang="en-US" dirty="0"/>
              <a:t>A reasonably sized (&gt;30) random sample will almost always reflect the population.</a:t>
            </a:r>
          </a:p>
          <a:p>
            <a:r>
              <a:rPr lang="en-US" dirty="0"/>
              <a:t>But how do we select these members, and avoid bias?</a:t>
            </a:r>
          </a:p>
        </p:txBody>
      </p:sp>
      <p:pic>
        <p:nvPicPr>
          <p:cNvPr id="5122" name="Picture 2" descr="Image result for sample size greater than 30">
            <a:extLst>
              <a:ext uri="{FF2B5EF4-FFF2-40B4-BE49-F238E27FC236}">
                <a16:creationId xmlns:a16="http://schemas.microsoft.com/office/drawing/2014/main" id="{1B4A62E9-213A-461F-8E3E-2A9487511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78724" y="2015734"/>
            <a:ext cx="3191817" cy="345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6058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58C8-E5F1-44CC-9167-A6907E673E34}"/>
              </a:ext>
            </a:extLst>
          </p:cNvPr>
          <p:cNvSpPr>
            <a:spLocks noGrp="1"/>
          </p:cNvSpPr>
          <p:nvPr>
            <p:ph type="title"/>
          </p:nvPr>
        </p:nvSpPr>
        <p:spPr/>
        <p:txBody>
          <a:bodyPr/>
          <a:lstStyle/>
          <a:p>
            <a:r>
              <a:rPr lang="en-US" spc="15" dirty="0"/>
              <a:t>Types </a:t>
            </a:r>
            <a:r>
              <a:rPr lang="en-US" spc="130" dirty="0"/>
              <a:t>of</a:t>
            </a:r>
            <a:r>
              <a:rPr lang="en-US" spc="-585" dirty="0"/>
              <a:t> </a:t>
            </a:r>
            <a:r>
              <a:rPr lang="en-US" spc="25" dirty="0"/>
              <a:t>Sampling</a:t>
            </a:r>
            <a:endParaRPr lang="en-US" dirty="0"/>
          </a:p>
        </p:txBody>
      </p:sp>
      <p:sp>
        <p:nvSpPr>
          <p:cNvPr id="3" name="Content Placeholder 2">
            <a:extLst>
              <a:ext uri="{FF2B5EF4-FFF2-40B4-BE49-F238E27FC236}">
                <a16:creationId xmlns:a16="http://schemas.microsoft.com/office/drawing/2014/main" id="{C39E3B4B-1BFB-4379-A130-607810D582D0}"/>
              </a:ext>
            </a:extLst>
          </p:cNvPr>
          <p:cNvSpPr>
            <a:spLocks noGrp="1"/>
          </p:cNvSpPr>
          <p:nvPr>
            <p:ph idx="1"/>
          </p:nvPr>
        </p:nvSpPr>
        <p:spPr/>
        <p:txBody>
          <a:bodyPr/>
          <a:lstStyle/>
          <a:p>
            <a:pPr marL="355600" indent="-342900">
              <a:lnSpc>
                <a:spcPct val="100000"/>
              </a:lnSpc>
              <a:spcBef>
                <a:spcPts val="600"/>
              </a:spcBef>
              <a:buSzPct val="64285"/>
              <a:buFont typeface="Arial"/>
              <a:buChar char="●"/>
              <a:tabLst>
                <a:tab pos="354965" algn="l"/>
                <a:tab pos="355600" algn="l"/>
              </a:tabLst>
            </a:pPr>
            <a:r>
              <a:rPr lang="en-US" sz="3600" spc="75" dirty="0">
                <a:latin typeface="Verdana"/>
                <a:cs typeface="Verdana"/>
              </a:rPr>
              <a:t>Random</a:t>
            </a:r>
            <a:endParaRPr lang="en-US" sz="3600" dirty="0">
              <a:latin typeface="Verdana"/>
              <a:cs typeface="Verdana"/>
            </a:endParaRPr>
          </a:p>
          <a:p>
            <a:pPr marL="355600" indent="-342900">
              <a:lnSpc>
                <a:spcPct val="100000"/>
              </a:lnSpc>
              <a:spcBef>
                <a:spcPts val="505"/>
              </a:spcBef>
              <a:buSzPct val="64285"/>
              <a:buFont typeface="Arial"/>
              <a:buChar char="●"/>
              <a:tabLst>
                <a:tab pos="354965" algn="l"/>
                <a:tab pos="355600" algn="l"/>
              </a:tabLst>
            </a:pPr>
            <a:r>
              <a:rPr lang="en-US" sz="3600" spc="10" dirty="0">
                <a:latin typeface="Verdana"/>
                <a:cs typeface="Verdana"/>
              </a:rPr>
              <a:t>Stratified</a:t>
            </a:r>
            <a:r>
              <a:rPr lang="en-US" sz="3600" spc="-260" dirty="0">
                <a:latin typeface="Verdana"/>
                <a:cs typeface="Verdana"/>
              </a:rPr>
              <a:t> </a:t>
            </a:r>
            <a:r>
              <a:rPr lang="en-US" sz="3600" spc="75" dirty="0">
                <a:latin typeface="Verdana"/>
                <a:cs typeface="Verdana"/>
              </a:rPr>
              <a:t>Random</a:t>
            </a:r>
            <a:endParaRPr lang="en-US" sz="3600" dirty="0">
              <a:latin typeface="Verdana"/>
              <a:cs typeface="Verdana"/>
            </a:endParaRPr>
          </a:p>
          <a:p>
            <a:pPr marL="355600" indent="-342900">
              <a:lnSpc>
                <a:spcPct val="100000"/>
              </a:lnSpc>
              <a:spcBef>
                <a:spcPts val="505"/>
              </a:spcBef>
              <a:buSzPct val="64285"/>
              <a:buFont typeface="Arial"/>
              <a:buChar char="●"/>
              <a:tabLst>
                <a:tab pos="354965" algn="l"/>
                <a:tab pos="355600" algn="l"/>
              </a:tabLst>
            </a:pPr>
            <a:r>
              <a:rPr lang="en-US" sz="3600" spc="15" dirty="0">
                <a:latin typeface="Verdana"/>
                <a:cs typeface="Verdana"/>
              </a:rPr>
              <a:t>Cluster</a:t>
            </a:r>
            <a:endParaRPr lang="en-US" sz="3600" dirty="0">
              <a:latin typeface="Verdana"/>
              <a:cs typeface="Verdana"/>
            </a:endParaRPr>
          </a:p>
          <a:p>
            <a:endParaRPr lang="en-US" dirty="0"/>
          </a:p>
        </p:txBody>
      </p:sp>
    </p:spTree>
    <p:extLst>
      <p:ext uri="{BB962C8B-B14F-4D97-AF65-F5344CB8AC3E}">
        <p14:creationId xmlns:p14="http://schemas.microsoft.com/office/powerpoint/2010/main" val="2858325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0A3D-BB62-4C2E-A78D-E2714697BC1B}"/>
              </a:ext>
            </a:extLst>
          </p:cNvPr>
          <p:cNvSpPr>
            <a:spLocks noGrp="1"/>
          </p:cNvSpPr>
          <p:nvPr>
            <p:ph type="title"/>
          </p:nvPr>
        </p:nvSpPr>
        <p:spPr/>
        <p:txBody>
          <a:bodyPr/>
          <a:lstStyle/>
          <a:p>
            <a:r>
              <a:rPr lang="en-US" dirty="0"/>
              <a:t>Random Sampling</a:t>
            </a:r>
          </a:p>
        </p:txBody>
      </p:sp>
      <p:sp>
        <p:nvSpPr>
          <p:cNvPr id="3" name="Content Placeholder 2">
            <a:extLst>
              <a:ext uri="{FF2B5EF4-FFF2-40B4-BE49-F238E27FC236}">
                <a16:creationId xmlns:a16="http://schemas.microsoft.com/office/drawing/2014/main" id="{8509003B-DC06-43D1-9EA8-D9BBDD497E81}"/>
              </a:ext>
            </a:extLst>
          </p:cNvPr>
          <p:cNvSpPr>
            <a:spLocks noGrp="1"/>
          </p:cNvSpPr>
          <p:nvPr>
            <p:ph idx="1"/>
          </p:nvPr>
        </p:nvSpPr>
        <p:spPr/>
        <p:txBody>
          <a:bodyPr/>
          <a:lstStyle/>
          <a:p>
            <a:r>
              <a:rPr lang="en-US" sz="3200" spc="55" dirty="0">
                <a:latin typeface="+mj-lt"/>
                <a:cs typeface="Verdana"/>
              </a:rPr>
              <a:t>As </a:t>
            </a:r>
            <a:r>
              <a:rPr lang="en-US" sz="3200" dirty="0">
                <a:latin typeface="+mj-lt"/>
                <a:cs typeface="Verdana"/>
              </a:rPr>
              <a:t>its </a:t>
            </a:r>
            <a:r>
              <a:rPr lang="en-US" sz="3200" spc="40" dirty="0">
                <a:latin typeface="+mj-lt"/>
                <a:cs typeface="Verdana"/>
              </a:rPr>
              <a:t>name </a:t>
            </a:r>
            <a:r>
              <a:rPr lang="en-US" sz="3200" spc="-5" dirty="0">
                <a:latin typeface="+mj-lt"/>
                <a:cs typeface="Verdana"/>
              </a:rPr>
              <a:t>suggests, </a:t>
            </a:r>
            <a:r>
              <a:rPr lang="en-US" sz="3200" spc="50" dirty="0">
                <a:latin typeface="+mj-lt"/>
                <a:cs typeface="Verdana"/>
              </a:rPr>
              <a:t>random </a:t>
            </a:r>
            <a:r>
              <a:rPr lang="en-US" sz="3200" spc="40" dirty="0">
                <a:latin typeface="+mj-lt"/>
                <a:cs typeface="Verdana"/>
              </a:rPr>
              <a:t>sampling  </a:t>
            </a:r>
            <a:r>
              <a:rPr lang="en-US" sz="3200" spc="25" dirty="0">
                <a:latin typeface="+mj-lt"/>
                <a:cs typeface="Verdana"/>
              </a:rPr>
              <a:t>means</a:t>
            </a:r>
            <a:r>
              <a:rPr lang="en-US" sz="3200" spc="-235" dirty="0">
                <a:latin typeface="+mj-lt"/>
                <a:cs typeface="Verdana"/>
              </a:rPr>
              <a:t> </a:t>
            </a:r>
            <a:r>
              <a:rPr lang="en-US" sz="3200" spc="-15" dirty="0">
                <a:latin typeface="+mj-lt"/>
                <a:cs typeface="Verdana"/>
              </a:rPr>
              <a:t>every</a:t>
            </a:r>
            <a:r>
              <a:rPr lang="en-US" sz="3200" spc="-235" dirty="0">
                <a:latin typeface="+mj-lt"/>
                <a:cs typeface="Verdana"/>
              </a:rPr>
              <a:t> </a:t>
            </a:r>
            <a:r>
              <a:rPr lang="en-US" sz="3200" spc="60" dirty="0">
                <a:latin typeface="+mj-lt"/>
                <a:cs typeface="Verdana"/>
              </a:rPr>
              <a:t>member</a:t>
            </a:r>
            <a:r>
              <a:rPr lang="en-US" sz="3200" spc="-225" dirty="0">
                <a:latin typeface="+mj-lt"/>
                <a:cs typeface="Verdana"/>
              </a:rPr>
              <a:t> </a:t>
            </a:r>
            <a:r>
              <a:rPr lang="en-US" sz="3200" spc="110" dirty="0">
                <a:latin typeface="+mj-lt"/>
                <a:cs typeface="Verdana"/>
              </a:rPr>
              <a:t>of</a:t>
            </a:r>
            <a:r>
              <a:rPr lang="en-US" sz="3200" spc="-215" dirty="0">
                <a:latin typeface="+mj-lt"/>
                <a:cs typeface="Verdana"/>
              </a:rPr>
              <a:t> </a:t>
            </a:r>
            <a:r>
              <a:rPr lang="en-US" sz="3200" spc="-40" dirty="0">
                <a:latin typeface="+mj-lt"/>
                <a:cs typeface="Verdana"/>
              </a:rPr>
              <a:t>a</a:t>
            </a:r>
            <a:r>
              <a:rPr lang="en-US" sz="3200" spc="-235" dirty="0">
                <a:latin typeface="+mj-lt"/>
                <a:cs typeface="Verdana"/>
              </a:rPr>
              <a:t> </a:t>
            </a:r>
            <a:r>
              <a:rPr lang="en-US" sz="3200" spc="60" dirty="0">
                <a:latin typeface="+mj-lt"/>
                <a:cs typeface="Verdana"/>
              </a:rPr>
              <a:t>population</a:t>
            </a:r>
            <a:r>
              <a:rPr lang="en-US" sz="3200" spc="-235" dirty="0">
                <a:latin typeface="+mj-lt"/>
                <a:cs typeface="Verdana"/>
              </a:rPr>
              <a:t> </a:t>
            </a:r>
            <a:r>
              <a:rPr lang="en-US" sz="3200" spc="-20" dirty="0">
                <a:latin typeface="+mj-lt"/>
                <a:cs typeface="Verdana"/>
              </a:rPr>
              <a:t>has  </a:t>
            </a:r>
            <a:r>
              <a:rPr lang="en-US" sz="3200" spc="-5" dirty="0">
                <a:latin typeface="+mj-lt"/>
                <a:cs typeface="Verdana"/>
              </a:rPr>
              <a:t>an</a:t>
            </a:r>
            <a:r>
              <a:rPr lang="en-US" sz="3200" spc="-229" dirty="0">
                <a:latin typeface="+mj-lt"/>
                <a:cs typeface="Verdana"/>
              </a:rPr>
              <a:t> </a:t>
            </a:r>
            <a:r>
              <a:rPr lang="en-US" sz="3200" spc="35" dirty="0">
                <a:latin typeface="+mj-lt"/>
                <a:cs typeface="Verdana"/>
              </a:rPr>
              <a:t>equal</a:t>
            </a:r>
            <a:r>
              <a:rPr lang="en-US" sz="3200" spc="-220" dirty="0">
                <a:latin typeface="+mj-lt"/>
                <a:cs typeface="Verdana"/>
              </a:rPr>
              <a:t> </a:t>
            </a:r>
            <a:r>
              <a:rPr lang="en-US" sz="3200" spc="65" dirty="0">
                <a:latin typeface="+mj-lt"/>
                <a:cs typeface="Verdana"/>
              </a:rPr>
              <a:t>chance</a:t>
            </a:r>
            <a:r>
              <a:rPr lang="en-US" sz="3200" spc="-220" dirty="0">
                <a:latin typeface="+mj-lt"/>
                <a:cs typeface="Verdana"/>
              </a:rPr>
              <a:t> </a:t>
            </a:r>
            <a:r>
              <a:rPr lang="en-US" sz="3200" spc="105" dirty="0">
                <a:latin typeface="+mj-lt"/>
                <a:cs typeface="Verdana"/>
              </a:rPr>
              <a:t>of</a:t>
            </a:r>
            <a:r>
              <a:rPr lang="en-US" sz="3200" spc="-240" dirty="0">
                <a:latin typeface="+mj-lt"/>
                <a:cs typeface="Verdana"/>
              </a:rPr>
              <a:t> </a:t>
            </a:r>
            <a:r>
              <a:rPr lang="en-US" sz="3200" spc="60" dirty="0">
                <a:latin typeface="+mj-lt"/>
                <a:cs typeface="Verdana"/>
              </a:rPr>
              <a:t>being</a:t>
            </a:r>
            <a:r>
              <a:rPr lang="en-US" sz="3200" spc="-220" dirty="0">
                <a:latin typeface="+mj-lt"/>
                <a:cs typeface="Verdana"/>
              </a:rPr>
              <a:t> </a:t>
            </a:r>
            <a:r>
              <a:rPr lang="en-US" sz="3200" spc="25" dirty="0">
                <a:latin typeface="+mj-lt"/>
                <a:cs typeface="Verdana"/>
              </a:rPr>
              <a:t>selected.</a:t>
            </a:r>
            <a:endParaRPr lang="en-US" sz="3200" dirty="0">
              <a:latin typeface="+mj-lt"/>
              <a:cs typeface="Verdana"/>
            </a:endParaRPr>
          </a:p>
          <a:p>
            <a:pPr lvl="1"/>
            <a:endParaRPr lang="en-US" dirty="0"/>
          </a:p>
        </p:txBody>
      </p:sp>
    </p:spTree>
    <p:extLst>
      <p:ext uri="{BB962C8B-B14F-4D97-AF65-F5344CB8AC3E}">
        <p14:creationId xmlns:p14="http://schemas.microsoft.com/office/powerpoint/2010/main" val="4165612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4" name="Picture 7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6" name="Straight Connector 7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0" name="Rectangle 79">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A5D5794-E47A-49A7-8A7F-87FFBB47E36A}"/>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Examples for random sampling</a:t>
            </a:r>
          </a:p>
        </p:txBody>
      </p:sp>
      <p:cxnSp>
        <p:nvCxnSpPr>
          <p:cNvPr id="84" name="Straight Connector 83">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6" name="Group 85">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87" name="Rectangle 86">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0" name="Rectangle 89">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413" name="Picture 2" descr="Image result for random sampling">
            <a:extLst>
              <a:ext uri="{FF2B5EF4-FFF2-40B4-BE49-F238E27FC236}">
                <a16:creationId xmlns:a16="http://schemas.microsoft.com/office/drawing/2014/main" id="{93F2F71F-ABA1-4DC7-B65E-B96D63AABEDC}"/>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l="52" t="118" r="-52" b="12302"/>
          <a:stretch/>
        </p:blipFill>
        <p:spPr bwMode="auto">
          <a:xfrm>
            <a:off x="4481186" y="1277105"/>
            <a:ext cx="6564184" cy="336840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4" name="Straight Connector 93">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1589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81594-E3C6-438E-BF8C-58284E516642}"/>
              </a:ext>
            </a:extLst>
          </p:cNvPr>
          <p:cNvSpPr>
            <a:spLocks noGrp="1"/>
          </p:cNvSpPr>
          <p:nvPr>
            <p:ph type="title"/>
          </p:nvPr>
        </p:nvSpPr>
        <p:spPr>
          <a:xfrm>
            <a:off x="1451578" y="1221207"/>
            <a:ext cx="9603275" cy="1049235"/>
          </a:xfrm>
        </p:spPr>
        <p:txBody>
          <a:bodyPr/>
          <a:lstStyle/>
          <a:p>
            <a:r>
              <a:rPr lang="en-US" dirty="0"/>
              <a:t>Stratified Random sampling</a:t>
            </a:r>
          </a:p>
        </p:txBody>
      </p:sp>
      <p:sp>
        <p:nvSpPr>
          <p:cNvPr id="3" name="Content Placeholder 2">
            <a:extLst>
              <a:ext uri="{FF2B5EF4-FFF2-40B4-BE49-F238E27FC236}">
                <a16:creationId xmlns:a16="http://schemas.microsoft.com/office/drawing/2014/main" id="{879C24FD-1FDE-485C-BF5D-F4B1489D1018}"/>
              </a:ext>
            </a:extLst>
          </p:cNvPr>
          <p:cNvSpPr>
            <a:spLocks noGrp="1"/>
          </p:cNvSpPr>
          <p:nvPr>
            <p:ph idx="1"/>
          </p:nvPr>
        </p:nvSpPr>
        <p:spPr/>
        <p:txBody>
          <a:bodyPr/>
          <a:lstStyle/>
          <a:p>
            <a:r>
              <a:rPr lang="en-US" sz="3200" spc="20" dirty="0">
                <a:latin typeface="+mj-lt"/>
                <a:cs typeface="Verdana"/>
              </a:rPr>
              <a:t>Stratified </a:t>
            </a:r>
            <a:r>
              <a:rPr lang="en-US" sz="3200" spc="50" dirty="0">
                <a:latin typeface="+mj-lt"/>
                <a:cs typeface="Verdana"/>
              </a:rPr>
              <a:t>random </a:t>
            </a:r>
            <a:r>
              <a:rPr lang="en-US" sz="3200" spc="40" dirty="0">
                <a:latin typeface="+mj-lt"/>
                <a:cs typeface="Verdana"/>
              </a:rPr>
              <a:t>sampling </a:t>
            </a:r>
            <a:r>
              <a:rPr lang="en-US" sz="3200" dirty="0">
                <a:latin typeface="+mj-lt"/>
                <a:cs typeface="Verdana"/>
              </a:rPr>
              <a:t>ensures </a:t>
            </a:r>
            <a:r>
              <a:rPr lang="en-US" sz="3200" spc="30" dirty="0">
                <a:latin typeface="+mj-lt"/>
                <a:cs typeface="Verdana"/>
              </a:rPr>
              <a:t>that data in </a:t>
            </a:r>
            <a:r>
              <a:rPr lang="en-US" sz="3200" spc="60" dirty="0">
                <a:latin typeface="+mj-lt"/>
                <a:cs typeface="Verdana"/>
              </a:rPr>
              <a:t>population</a:t>
            </a:r>
            <a:r>
              <a:rPr lang="en-US" sz="3200" spc="-229" dirty="0">
                <a:latin typeface="+mj-lt"/>
                <a:cs typeface="Verdana"/>
              </a:rPr>
              <a:t> </a:t>
            </a:r>
            <a:r>
              <a:rPr lang="en-US" sz="3200" spc="-25" dirty="0">
                <a:latin typeface="+mj-lt"/>
                <a:cs typeface="Verdana"/>
              </a:rPr>
              <a:t>are</a:t>
            </a:r>
            <a:r>
              <a:rPr lang="en-US" sz="3200" spc="-220" dirty="0">
                <a:latin typeface="+mj-lt"/>
                <a:cs typeface="Verdana"/>
              </a:rPr>
              <a:t> </a:t>
            </a:r>
            <a:r>
              <a:rPr lang="en-US" sz="3200" spc="35" dirty="0">
                <a:latin typeface="+mj-lt"/>
                <a:cs typeface="Verdana"/>
              </a:rPr>
              <a:t>adequately  </a:t>
            </a:r>
            <a:r>
              <a:rPr lang="en-US" sz="3200" spc="10" dirty="0">
                <a:latin typeface="+mj-lt"/>
                <a:cs typeface="Verdana"/>
              </a:rPr>
              <a:t>represented in terms of groups.</a:t>
            </a:r>
            <a:endParaRPr lang="en-US" sz="3200" dirty="0">
              <a:latin typeface="+mj-lt"/>
              <a:cs typeface="Verdana"/>
            </a:endParaRPr>
          </a:p>
          <a:p>
            <a:pPr marL="0" indent="0">
              <a:buNone/>
            </a:pPr>
            <a:endParaRPr lang="en-US" dirty="0"/>
          </a:p>
        </p:txBody>
      </p:sp>
    </p:spTree>
    <p:extLst>
      <p:ext uri="{BB962C8B-B14F-4D97-AF65-F5344CB8AC3E}">
        <p14:creationId xmlns:p14="http://schemas.microsoft.com/office/powerpoint/2010/main" val="930616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7DFB089-C47B-4C47-AC95-DEEA3606175E}"/>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Examples for population and sample</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7A97DA0-F8F8-4A74-A58C-99B51719878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745"/>
          <a:stretch/>
        </p:blipFill>
        <p:spPr>
          <a:xfrm>
            <a:off x="4618374" y="1423726"/>
            <a:ext cx="6282919" cy="3251410"/>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0263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D266-E44D-4415-A8DA-B0B51D6394A1}"/>
              </a:ext>
            </a:extLst>
          </p:cNvPr>
          <p:cNvSpPr>
            <a:spLocks noGrp="1"/>
          </p:cNvSpPr>
          <p:nvPr>
            <p:ph type="title"/>
          </p:nvPr>
        </p:nvSpPr>
        <p:spPr>
          <a:xfrm>
            <a:off x="1451578" y="1191128"/>
            <a:ext cx="9603275" cy="1049235"/>
          </a:xfrm>
        </p:spPr>
        <p:txBody>
          <a:bodyPr/>
          <a:lstStyle/>
          <a:p>
            <a:r>
              <a:rPr lang="en-US" dirty="0"/>
              <a:t>steps for stratified random sampling</a:t>
            </a:r>
          </a:p>
        </p:txBody>
      </p:sp>
      <p:sp>
        <p:nvSpPr>
          <p:cNvPr id="3" name="Content Placeholder 2">
            <a:extLst>
              <a:ext uri="{FF2B5EF4-FFF2-40B4-BE49-F238E27FC236}">
                <a16:creationId xmlns:a16="http://schemas.microsoft.com/office/drawing/2014/main" id="{FC8B5544-D9E5-4220-B2BA-E386D6D68CCB}"/>
              </a:ext>
            </a:extLst>
          </p:cNvPr>
          <p:cNvSpPr>
            <a:spLocks noGrp="1"/>
          </p:cNvSpPr>
          <p:nvPr>
            <p:ph idx="1"/>
          </p:nvPr>
        </p:nvSpPr>
        <p:spPr/>
        <p:txBody>
          <a:bodyPr/>
          <a:lstStyle/>
          <a:p>
            <a:r>
              <a:rPr lang="en-US" sz="3200" spc="-40" dirty="0">
                <a:latin typeface="+mj-lt"/>
                <a:cs typeface="Verdana"/>
              </a:rPr>
              <a:t>First,</a:t>
            </a:r>
            <a:r>
              <a:rPr lang="en-US" sz="3200" spc="-220" dirty="0">
                <a:latin typeface="+mj-lt"/>
                <a:cs typeface="Verdana"/>
              </a:rPr>
              <a:t> </a:t>
            </a:r>
            <a:r>
              <a:rPr lang="en-US" sz="3200" spc="45" dirty="0">
                <a:latin typeface="+mj-lt"/>
                <a:cs typeface="Verdana"/>
              </a:rPr>
              <a:t>divide</a:t>
            </a:r>
            <a:r>
              <a:rPr lang="en-US" sz="3200" spc="-225" dirty="0">
                <a:latin typeface="+mj-lt"/>
                <a:cs typeface="Verdana"/>
              </a:rPr>
              <a:t> </a:t>
            </a:r>
            <a:r>
              <a:rPr lang="en-US" sz="3200" spc="50" dirty="0">
                <a:latin typeface="+mj-lt"/>
                <a:cs typeface="Verdana"/>
              </a:rPr>
              <a:t>the</a:t>
            </a:r>
            <a:r>
              <a:rPr lang="en-US" sz="3200" spc="-220" dirty="0">
                <a:latin typeface="+mj-lt"/>
                <a:cs typeface="Verdana"/>
              </a:rPr>
              <a:t> </a:t>
            </a:r>
            <a:r>
              <a:rPr lang="en-US" sz="3200" spc="60" dirty="0">
                <a:latin typeface="+mj-lt"/>
                <a:cs typeface="Verdana"/>
              </a:rPr>
              <a:t>population</a:t>
            </a:r>
            <a:r>
              <a:rPr lang="en-US" sz="3200" spc="-215" dirty="0">
                <a:latin typeface="+mj-lt"/>
                <a:cs typeface="Verdana"/>
              </a:rPr>
              <a:t> </a:t>
            </a:r>
            <a:r>
              <a:rPr lang="en-US" sz="3200" spc="55" dirty="0">
                <a:latin typeface="+mj-lt"/>
                <a:cs typeface="Verdana"/>
              </a:rPr>
              <a:t>into</a:t>
            </a:r>
            <a:r>
              <a:rPr lang="en-US" sz="3200" spc="-220" dirty="0">
                <a:latin typeface="+mj-lt"/>
                <a:cs typeface="Verdana"/>
              </a:rPr>
              <a:t> </a:t>
            </a:r>
            <a:r>
              <a:rPr lang="en-US" sz="3200" spc="35" dirty="0">
                <a:latin typeface="+mj-lt"/>
                <a:cs typeface="Verdana"/>
              </a:rPr>
              <a:t>segments </a:t>
            </a:r>
            <a:r>
              <a:rPr lang="en-US" sz="3200" spc="45" dirty="0">
                <a:latin typeface="+mj-lt"/>
                <a:cs typeface="Verdana"/>
              </a:rPr>
              <a:t>based</a:t>
            </a:r>
            <a:r>
              <a:rPr lang="en-US" sz="3200" spc="-220" dirty="0">
                <a:latin typeface="+mj-lt"/>
                <a:cs typeface="Verdana"/>
              </a:rPr>
              <a:t> </a:t>
            </a:r>
            <a:r>
              <a:rPr lang="en-US" sz="3200" spc="75" dirty="0">
                <a:latin typeface="+mj-lt"/>
                <a:cs typeface="Verdana"/>
              </a:rPr>
              <a:t>on</a:t>
            </a:r>
            <a:r>
              <a:rPr lang="en-US" sz="3200" spc="-220" dirty="0">
                <a:latin typeface="+mj-lt"/>
                <a:cs typeface="Verdana"/>
              </a:rPr>
              <a:t> </a:t>
            </a:r>
            <a:r>
              <a:rPr lang="en-US" sz="3200" spc="60" dirty="0">
                <a:latin typeface="+mj-lt"/>
                <a:cs typeface="Verdana"/>
              </a:rPr>
              <a:t>some</a:t>
            </a:r>
            <a:r>
              <a:rPr lang="en-US" sz="3200" spc="-220" dirty="0">
                <a:latin typeface="+mj-lt"/>
                <a:cs typeface="Verdana"/>
              </a:rPr>
              <a:t> </a:t>
            </a:r>
            <a:r>
              <a:rPr lang="en-US" sz="3200" spc="5" dirty="0">
                <a:latin typeface="+mj-lt"/>
                <a:cs typeface="Verdana"/>
              </a:rPr>
              <a:t>characteristic.</a:t>
            </a:r>
          </a:p>
          <a:p>
            <a:r>
              <a:rPr lang="en-US" sz="3200" spc="5" dirty="0">
                <a:latin typeface="+mj-lt"/>
                <a:cs typeface="Verdana"/>
              </a:rPr>
              <a:t>Next,</a:t>
            </a:r>
            <a:r>
              <a:rPr lang="en-US" sz="3200" spc="-229" dirty="0">
                <a:latin typeface="+mj-lt"/>
                <a:cs typeface="Verdana"/>
              </a:rPr>
              <a:t> </a:t>
            </a:r>
            <a:r>
              <a:rPr lang="en-US" sz="3200" spc="10" dirty="0">
                <a:latin typeface="+mj-lt"/>
                <a:cs typeface="Verdana"/>
              </a:rPr>
              <a:t>take</a:t>
            </a:r>
            <a:r>
              <a:rPr lang="en-US" sz="3200" spc="-229" dirty="0">
                <a:latin typeface="+mj-lt"/>
                <a:cs typeface="Verdana"/>
              </a:rPr>
              <a:t> </a:t>
            </a:r>
            <a:r>
              <a:rPr lang="en-US" sz="3200" spc="45" dirty="0">
                <a:latin typeface="+mj-lt"/>
                <a:cs typeface="Verdana"/>
              </a:rPr>
              <a:t>random</a:t>
            </a:r>
            <a:r>
              <a:rPr lang="en-US" sz="3200" spc="-229" dirty="0">
                <a:latin typeface="+mj-lt"/>
                <a:cs typeface="Verdana"/>
              </a:rPr>
              <a:t> </a:t>
            </a:r>
            <a:r>
              <a:rPr lang="en-US" sz="3200" spc="25" dirty="0">
                <a:latin typeface="+mj-lt"/>
                <a:cs typeface="Verdana"/>
              </a:rPr>
              <a:t>samples</a:t>
            </a:r>
            <a:r>
              <a:rPr lang="en-US" sz="3200" spc="-240" dirty="0">
                <a:latin typeface="+mj-lt"/>
                <a:cs typeface="Verdana"/>
              </a:rPr>
              <a:t> </a:t>
            </a:r>
            <a:r>
              <a:rPr lang="en-US" sz="3200" spc="60" dirty="0">
                <a:latin typeface="+mj-lt"/>
                <a:cs typeface="Verdana"/>
              </a:rPr>
              <a:t>from</a:t>
            </a:r>
            <a:r>
              <a:rPr lang="en-US" sz="3200" spc="-229" dirty="0">
                <a:latin typeface="+mj-lt"/>
                <a:cs typeface="Verdana"/>
              </a:rPr>
              <a:t> </a:t>
            </a:r>
            <a:r>
              <a:rPr lang="en-US" sz="3200" spc="50" dirty="0">
                <a:latin typeface="+mj-lt"/>
                <a:cs typeface="Verdana"/>
              </a:rPr>
              <a:t>each </a:t>
            </a:r>
            <a:r>
              <a:rPr lang="en-US" sz="3200" spc="55" dirty="0">
                <a:latin typeface="+mj-lt"/>
                <a:cs typeface="Verdana"/>
              </a:rPr>
              <a:t>group</a:t>
            </a:r>
          </a:p>
          <a:p>
            <a:endParaRPr lang="en-US" dirty="0">
              <a:latin typeface="+mj-lt"/>
              <a:cs typeface="Verdana"/>
            </a:endParaRPr>
          </a:p>
          <a:p>
            <a:endParaRPr lang="en-US" dirty="0">
              <a:latin typeface="+mj-lt"/>
              <a:cs typeface="Verdana"/>
            </a:endParaRPr>
          </a:p>
          <a:p>
            <a:endParaRPr lang="en-US" dirty="0"/>
          </a:p>
        </p:txBody>
      </p:sp>
    </p:spTree>
    <p:extLst>
      <p:ext uri="{BB962C8B-B14F-4D97-AF65-F5344CB8AC3E}">
        <p14:creationId xmlns:p14="http://schemas.microsoft.com/office/powerpoint/2010/main" val="2658926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8439" name="Rectangle 7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8440" name="Picture 7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441" name="Straight Connector 7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442" name="Straight Connector 77">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443" name="Rectangle 79">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4" name="Rectangle 81">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146586A-B0EE-4155-9BBD-E160F31F1094}"/>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800"/>
              <a:t>Examples for stratified random sampling</a:t>
            </a:r>
          </a:p>
        </p:txBody>
      </p:sp>
      <p:cxnSp>
        <p:nvCxnSpPr>
          <p:cNvPr id="18445" name="Straight Connector 83">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18446" name="Group 85">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87" name="Rectangle 86">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47" name="Rectangle 87">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0" name="Rectangle 89">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48" name="Picture 2" descr="Image result for stratified sampling">
            <a:extLst>
              <a:ext uri="{FF2B5EF4-FFF2-40B4-BE49-F238E27FC236}">
                <a16:creationId xmlns:a16="http://schemas.microsoft.com/office/drawing/2014/main" id="{842BB667-A732-4B04-9B08-11EC161F061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3789"/>
          <a:stretch/>
        </p:blipFill>
        <p:spPr bwMode="auto">
          <a:xfrm>
            <a:off x="4592670" y="1143588"/>
            <a:ext cx="6327833" cy="3826265"/>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4" name="Straight Connector 93">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353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90A0E-46A4-4F0D-ADCD-BABCD2FA1E44}"/>
              </a:ext>
            </a:extLst>
          </p:cNvPr>
          <p:cNvSpPr>
            <a:spLocks noGrp="1"/>
          </p:cNvSpPr>
          <p:nvPr>
            <p:ph type="title"/>
          </p:nvPr>
        </p:nvSpPr>
        <p:spPr/>
        <p:txBody>
          <a:bodyPr/>
          <a:lstStyle/>
          <a:p>
            <a:r>
              <a:rPr lang="en-US" dirty="0"/>
              <a:t>Example of stratified random sampling</a:t>
            </a:r>
          </a:p>
        </p:txBody>
      </p:sp>
      <p:sp>
        <p:nvSpPr>
          <p:cNvPr id="3" name="Content Placeholder 2">
            <a:extLst>
              <a:ext uri="{FF2B5EF4-FFF2-40B4-BE49-F238E27FC236}">
                <a16:creationId xmlns:a16="http://schemas.microsoft.com/office/drawing/2014/main" id="{173F6A8A-031D-464A-82DE-A09E721696B5}"/>
              </a:ext>
            </a:extLst>
          </p:cNvPr>
          <p:cNvSpPr>
            <a:spLocks noGrp="1"/>
          </p:cNvSpPr>
          <p:nvPr>
            <p:ph idx="1"/>
          </p:nvPr>
        </p:nvSpPr>
        <p:spPr/>
        <p:txBody>
          <a:bodyPr/>
          <a:lstStyle/>
          <a:p>
            <a:pPr marL="12700" marR="558165" indent="0">
              <a:lnSpc>
                <a:spcPct val="114999"/>
              </a:lnSpc>
              <a:spcBef>
                <a:spcPts val="95"/>
              </a:spcBef>
              <a:buSzPct val="64285"/>
              <a:buNone/>
              <a:tabLst>
                <a:tab pos="354965" algn="l"/>
                <a:tab pos="355600" algn="l"/>
              </a:tabLst>
            </a:pPr>
            <a:r>
              <a:rPr lang="en-US" spc="160" dirty="0">
                <a:latin typeface="+mj-lt"/>
                <a:cs typeface="Verdana"/>
              </a:rPr>
              <a:t>A Company wanted to conduct a survey of customer satisfaction. They can only survey 10% of customers. So to ensure every age group is fairly represented </a:t>
            </a:r>
            <a:endParaRPr lang="en-US" dirty="0">
              <a:latin typeface="+mj-lt"/>
              <a:cs typeface="Verdana"/>
            </a:endParaRPr>
          </a:p>
        </p:txBody>
      </p:sp>
    </p:spTree>
    <p:extLst>
      <p:ext uri="{BB962C8B-B14F-4D97-AF65-F5344CB8AC3E}">
        <p14:creationId xmlns:p14="http://schemas.microsoft.com/office/powerpoint/2010/main" val="416392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B71E7-42FD-4251-8BF6-A941BB532B0E}"/>
              </a:ext>
            </a:extLst>
          </p:cNvPr>
          <p:cNvSpPr>
            <a:spLocks noGrp="1"/>
          </p:cNvSpPr>
          <p:nvPr>
            <p:ph type="title"/>
          </p:nvPr>
        </p:nvSpPr>
        <p:spPr/>
        <p:txBody>
          <a:bodyPr/>
          <a:lstStyle/>
          <a:p>
            <a:r>
              <a:rPr lang="en-US" dirty="0"/>
              <a:t>Example of stratified random sampling</a:t>
            </a:r>
          </a:p>
        </p:txBody>
      </p:sp>
      <p:sp>
        <p:nvSpPr>
          <p:cNvPr id="3" name="Content Placeholder 2">
            <a:extLst>
              <a:ext uri="{FF2B5EF4-FFF2-40B4-BE49-F238E27FC236}">
                <a16:creationId xmlns:a16="http://schemas.microsoft.com/office/drawing/2014/main" id="{83245EB8-48A5-478B-AD5B-1A4370652C88}"/>
              </a:ext>
            </a:extLst>
          </p:cNvPr>
          <p:cNvSpPr>
            <a:spLocks noGrp="1"/>
          </p:cNvSpPr>
          <p:nvPr>
            <p:ph idx="1"/>
          </p:nvPr>
        </p:nvSpPr>
        <p:spPr>
          <a:xfrm>
            <a:off x="1451579" y="2015733"/>
            <a:ext cx="9603275" cy="565422"/>
          </a:xfrm>
        </p:spPr>
        <p:txBody>
          <a:bodyPr/>
          <a:lstStyle/>
          <a:p>
            <a:r>
              <a:rPr lang="en-US" spc="20" dirty="0">
                <a:latin typeface="Verdana"/>
                <a:cs typeface="Verdana"/>
              </a:rPr>
              <a:t>The</a:t>
            </a:r>
            <a:r>
              <a:rPr lang="en-US" spc="-240" dirty="0">
                <a:latin typeface="Verdana"/>
                <a:cs typeface="Verdana"/>
              </a:rPr>
              <a:t> </a:t>
            </a:r>
            <a:r>
              <a:rPr lang="en-US" spc="50" dirty="0">
                <a:latin typeface="Verdana"/>
                <a:cs typeface="Verdana"/>
              </a:rPr>
              <a:t>customer</a:t>
            </a:r>
            <a:r>
              <a:rPr lang="en-US" spc="-215" dirty="0">
                <a:latin typeface="Verdana"/>
                <a:cs typeface="Verdana"/>
              </a:rPr>
              <a:t> </a:t>
            </a:r>
            <a:r>
              <a:rPr lang="en-US" spc="65" dirty="0">
                <a:latin typeface="Verdana"/>
                <a:cs typeface="Verdana"/>
              </a:rPr>
              <a:t>breakdown</a:t>
            </a:r>
            <a:r>
              <a:rPr lang="en-US" spc="-225" dirty="0">
                <a:latin typeface="Verdana"/>
                <a:cs typeface="Verdana"/>
              </a:rPr>
              <a:t> </a:t>
            </a:r>
            <a:r>
              <a:rPr lang="en-US" spc="40" dirty="0">
                <a:latin typeface="Verdana"/>
                <a:cs typeface="Verdana"/>
              </a:rPr>
              <a:t>by</a:t>
            </a:r>
            <a:r>
              <a:rPr lang="en-US" spc="-229" dirty="0">
                <a:latin typeface="Verdana"/>
                <a:cs typeface="Verdana"/>
              </a:rPr>
              <a:t> </a:t>
            </a:r>
            <a:r>
              <a:rPr lang="en-US" spc="30" dirty="0">
                <a:latin typeface="Verdana"/>
                <a:cs typeface="Verdana"/>
              </a:rPr>
              <a:t>age</a:t>
            </a:r>
            <a:r>
              <a:rPr lang="en-US" spc="-225" dirty="0">
                <a:latin typeface="Verdana"/>
                <a:cs typeface="Verdana"/>
              </a:rPr>
              <a:t> </a:t>
            </a:r>
            <a:r>
              <a:rPr lang="en-US" spc="55" dirty="0">
                <a:latin typeface="Verdana"/>
                <a:cs typeface="Verdana"/>
              </a:rPr>
              <a:t>group </a:t>
            </a:r>
            <a:r>
              <a:rPr lang="en-US" spc="-25" dirty="0">
                <a:latin typeface="Verdana"/>
                <a:cs typeface="Verdana"/>
              </a:rPr>
              <a:t>is </a:t>
            </a:r>
            <a:r>
              <a:rPr lang="en-US" spc="-45" dirty="0">
                <a:latin typeface="Verdana"/>
                <a:cs typeface="Verdana"/>
              </a:rPr>
              <a:t>as</a:t>
            </a:r>
            <a:r>
              <a:rPr lang="en-US" spc="-450" dirty="0">
                <a:latin typeface="Verdana"/>
                <a:cs typeface="Verdana"/>
              </a:rPr>
              <a:t>  </a:t>
            </a:r>
            <a:r>
              <a:rPr lang="en-US" spc="10" dirty="0">
                <a:latin typeface="Verdana"/>
                <a:cs typeface="Verdana"/>
              </a:rPr>
              <a:t>follows:</a:t>
            </a:r>
          </a:p>
          <a:p>
            <a:endParaRPr lang="en-US" dirty="0">
              <a:latin typeface="Verdana"/>
              <a:cs typeface="Verdana"/>
            </a:endParaRPr>
          </a:p>
          <a:p>
            <a:endParaRPr lang="en-US" dirty="0"/>
          </a:p>
        </p:txBody>
      </p:sp>
      <p:graphicFrame>
        <p:nvGraphicFramePr>
          <p:cNvPr id="4" name="object 4">
            <a:extLst>
              <a:ext uri="{FF2B5EF4-FFF2-40B4-BE49-F238E27FC236}">
                <a16:creationId xmlns:a16="http://schemas.microsoft.com/office/drawing/2014/main" id="{677B437E-FF9E-446F-9AE8-52A5035AEDB3}"/>
              </a:ext>
            </a:extLst>
          </p:cNvPr>
          <p:cNvGraphicFramePr>
            <a:graphicFrameLocks noGrp="1"/>
          </p:cNvGraphicFramePr>
          <p:nvPr>
            <p:extLst>
              <p:ext uri="{D42A27DB-BD31-4B8C-83A1-F6EECF244321}">
                <p14:modId xmlns:p14="http://schemas.microsoft.com/office/powerpoint/2010/main" val="1328924445"/>
              </p:ext>
            </p:extLst>
          </p:nvPr>
        </p:nvGraphicFramePr>
        <p:xfrm>
          <a:off x="2838802" y="3058795"/>
          <a:ext cx="6096000" cy="740410"/>
        </p:xfrm>
        <a:graphic>
          <a:graphicData uri="http://schemas.openxmlformats.org/drawingml/2006/table">
            <a:tbl>
              <a:tblPr firstRow="1" bandRow="1">
                <a:tableStyleId>{2D5ABB26-0587-4C30-8999-92F81FD0307C}</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205">
                <a:tc>
                  <a:txBody>
                    <a:bodyPr/>
                    <a:lstStyle/>
                    <a:p>
                      <a:pPr marL="11430" algn="ctr">
                        <a:lnSpc>
                          <a:spcPct val="100000"/>
                        </a:lnSpc>
                        <a:spcBef>
                          <a:spcPts val="465"/>
                        </a:spcBef>
                      </a:pPr>
                      <a:r>
                        <a:rPr sz="1600" b="1" spc="-5" dirty="0">
                          <a:latin typeface="Arial"/>
                          <a:cs typeface="Arial"/>
                        </a:rPr>
                        <a:t>20-29</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11430" algn="ctr">
                        <a:lnSpc>
                          <a:spcPct val="100000"/>
                        </a:lnSpc>
                        <a:spcBef>
                          <a:spcPts val="465"/>
                        </a:spcBef>
                      </a:pPr>
                      <a:r>
                        <a:rPr sz="1600" b="1" spc="-5" dirty="0">
                          <a:latin typeface="Arial"/>
                          <a:cs typeface="Arial"/>
                        </a:rPr>
                        <a:t>30-39</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12065" algn="ctr">
                        <a:lnSpc>
                          <a:spcPct val="100000"/>
                        </a:lnSpc>
                        <a:spcBef>
                          <a:spcPts val="465"/>
                        </a:spcBef>
                      </a:pPr>
                      <a:r>
                        <a:rPr sz="1600" b="1" spc="-5" dirty="0">
                          <a:latin typeface="Arial"/>
                          <a:cs typeface="Arial"/>
                        </a:rPr>
                        <a:t>40-49</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23545" algn="r">
                        <a:lnSpc>
                          <a:spcPct val="100000"/>
                        </a:lnSpc>
                        <a:spcBef>
                          <a:spcPts val="465"/>
                        </a:spcBef>
                      </a:pPr>
                      <a:r>
                        <a:rPr sz="1600" b="1" dirty="0">
                          <a:latin typeface="Arial"/>
                          <a:cs typeface="Arial"/>
                        </a:rPr>
                        <a:t>50+</a:t>
                      </a:r>
                      <a:endParaRPr sz="1600" dirty="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14604" algn="ctr">
                        <a:lnSpc>
                          <a:spcPct val="100000"/>
                        </a:lnSpc>
                        <a:spcBef>
                          <a:spcPts val="465"/>
                        </a:spcBef>
                      </a:pPr>
                      <a:r>
                        <a:rPr sz="1600" b="1" spc="-15" dirty="0">
                          <a:latin typeface="Arial"/>
                          <a:cs typeface="Arial"/>
                        </a:rPr>
                        <a:t>TOTAL</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370205">
                <a:tc>
                  <a:txBody>
                    <a:bodyPr/>
                    <a:lstStyle/>
                    <a:p>
                      <a:pPr marL="11430" algn="ctr">
                        <a:lnSpc>
                          <a:spcPct val="100000"/>
                        </a:lnSpc>
                        <a:spcBef>
                          <a:spcPts val="465"/>
                        </a:spcBef>
                      </a:pPr>
                      <a:r>
                        <a:rPr sz="1600" spc="-5" dirty="0">
                          <a:latin typeface="Arial"/>
                          <a:cs typeface="Arial"/>
                        </a:rPr>
                        <a:t>1400</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tc>
                  <a:txBody>
                    <a:bodyPr/>
                    <a:lstStyle/>
                    <a:p>
                      <a:pPr marL="11430" algn="ctr">
                        <a:lnSpc>
                          <a:spcPct val="100000"/>
                        </a:lnSpc>
                        <a:spcBef>
                          <a:spcPts val="465"/>
                        </a:spcBef>
                      </a:pPr>
                      <a:r>
                        <a:rPr sz="1600" spc="-5" dirty="0">
                          <a:latin typeface="Arial"/>
                          <a:cs typeface="Arial"/>
                        </a:rPr>
                        <a:t>4450</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tc>
                  <a:txBody>
                    <a:bodyPr/>
                    <a:lstStyle/>
                    <a:p>
                      <a:pPr marL="12065" algn="ctr">
                        <a:lnSpc>
                          <a:spcPct val="100000"/>
                        </a:lnSpc>
                        <a:spcBef>
                          <a:spcPts val="465"/>
                        </a:spcBef>
                      </a:pPr>
                      <a:r>
                        <a:rPr sz="1600" spc="-5" dirty="0">
                          <a:latin typeface="Arial"/>
                          <a:cs typeface="Arial"/>
                        </a:rPr>
                        <a:t>3200</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tc>
                  <a:txBody>
                    <a:bodyPr/>
                    <a:lstStyle/>
                    <a:p>
                      <a:pPr marR="426084" algn="r">
                        <a:lnSpc>
                          <a:spcPct val="100000"/>
                        </a:lnSpc>
                        <a:spcBef>
                          <a:spcPts val="465"/>
                        </a:spcBef>
                      </a:pPr>
                      <a:r>
                        <a:rPr sz="1600" dirty="0">
                          <a:latin typeface="Arial"/>
                          <a:cs typeface="Arial"/>
                        </a:rPr>
                        <a:t>950</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tc>
                  <a:txBody>
                    <a:bodyPr/>
                    <a:lstStyle/>
                    <a:p>
                      <a:pPr marL="13970" algn="ctr">
                        <a:lnSpc>
                          <a:spcPct val="100000"/>
                        </a:lnSpc>
                        <a:spcBef>
                          <a:spcPts val="465"/>
                        </a:spcBef>
                      </a:pPr>
                      <a:r>
                        <a:rPr sz="1600" spc="-5" dirty="0">
                          <a:latin typeface="Arial"/>
                          <a:cs typeface="Arial"/>
                        </a:rPr>
                        <a:t>10,000</a:t>
                      </a:r>
                      <a:endParaRPr sz="1600" dirty="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extLst>
                  <a:ext uri="{0D108BD9-81ED-4DB2-BD59-A6C34878D82A}">
                    <a16:rowId xmlns:a16="http://schemas.microsoft.com/office/drawing/2014/main" val="10001"/>
                  </a:ext>
                </a:extLst>
              </a:tr>
            </a:tbl>
          </a:graphicData>
        </a:graphic>
      </p:graphicFrame>
      <p:sp>
        <p:nvSpPr>
          <p:cNvPr id="5" name="object 5">
            <a:extLst>
              <a:ext uri="{FF2B5EF4-FFF2-40B4-BE49-F238E27FC236}">
                <a16:creationId xmlns:a16="http://schemas.microsoft.com/office/drawing/2014/main" id="{762CAA2C-9AC2-49D3-847D-8D80935B4D70}"/>
              </a:ext>
            </a:extLst>
          </p:cNvPr>
          <p:cNvSpPr/>
          <p:nvPr/>
        </p:nvSpPr>
        <p:spPr>
          <a:xfrm>
            <a:off x="2790657" y="3925074"/>
            <a:ext cx="1325880" cy="380987"/>
          </a:xfrm>
          <a:prstGeom prst="rect">
            <a:avLst/>
          </a:prstGeom>
          <a:blipFill>
            <a:blip r:embed="rId2"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4DA6C9B2-F933-4D6E-B548-D128DE4D155D}"/>
              </a:ext>
            </a:extLst>
          </p:cNvPr>
          <p:cNvSpPr/>
          <p:nvPr/>
        </p:nvSpPr>
        <p:spPr>
          <a:xfrm>
            <a:off x="2846283" y="3947160"/>
            <a:ext cx="1219200" cy="288290"/>
          </a:xfrm>
          <a:custGeom>
            <a:avLst/>
            <a:gdLst/>
            <a:ahLst/>
            <a:cxnLst/>
            <a:rect l="l" t="t" r="r" b="b"/>
            <a:pathLst>
              <a:path w="1219200" h="288289">
                <a:moveTo>
                  <a:pt x="1219200" y="0"/>
                </a:moveTo>
                <a:lnTo>
                  <a:pt x="1217306" y="56042"/>
                </a:lnTo>
                <a:lnTo>
                  <a:pt x="1212151" y="101822"/>
                </a:lnTo>
                <a:lnTo>
                  <a:pt x="1204519" y="132695"/>
                </a:lnTo>
                <a:lnTo>
                  <a:pt x="1195196" y="144018"/>
                </a:lnTo>
                <a:lnTo>
                  <a:pt x="633602" y="144018"/>
                </a:lnTo>
                <a:lnTo>
                  <a:pt x="624280" y="155340"/>
                </a:lnTo>
                <a:lnTo>
                  <a:pt x="616648" y="186213"/>
                </a:lnTo>
                <a:lnTo>
                  <a:pt x="611493" y="231993"/>
                </a:lnTo>
                <a:lnTo>
                  <a:pt x="609600" y="288036"/>
                </a:lnTo>
                <a:lnTo>
                  <a:pt x="607706" y="231993"/>
                </a:lnTo>
                <a:lnTo>
                  <a:pt x="602551" y="186213"/>
                </a:lnTo>
                <a:lnTo>
                  <a:pt x="594919" y="155340"/>
                </a:lnTo>
                <a:lnTo>
                  <a:pt x="585597" y="144018"/>
                </a:lnTo>
                <a:lnTo>
                  <a:pt x="24002" y="144018"/>
                </a:lnTo>
                <a:lnTo>
                  <a:pt x="14658" y="132695"/>
                </a:lnTo>
                <a:lnTo>
                  <a:pt x="7029" y="101822"/>
                </a:lnTo>
                <a:lnTo>
                  <a:pt x="1885" y="56042"/>
                </a:lnTo>
                <a:lnTo>
                  <a:pt x="0" y="0"/>
                </a:lnTo>
              </a:path>
            </a:pathLst>
          </a:custGeom>
          <a:ln w="25908">
            <a:solidFill>
              <a:srgbClr val="3399FF"/>
            </a:solidFill>
          </a:ln>
        </p:spPr>
        <p:txBody>
          <a:bodyPr wrap="square" lIns="0" tIns="0" rIns="0" bIns="0" rtlCol="0"/>
          <a:lstStyle/>
          <a:p>
            <a:endParaRPr/>
          </a:p>
        </p:txBody>
      </p:sp>
      <p:sp>
        <p:nvSpPr>
          <p:cNvPr id="7" name="object 7">
            <a:extLst>
              <a:ext uri="{FF2B5EF4-FFF2-40B4-BE49-F238E27FC236}">
                <a16:creationId xmlns:a16="http://schemas.microsoft.com/office/drawing/2014/main" id="{1C8CAC69-CE0B-44BC-8673-50B00AD3EB45}"/>
              </a:ext>
            </a:extLst>
          </p:cNvPr>
          <p:cNvSpPr/>
          <p:nvPr/>
        </p:nvSpPr>
        <p:spPr>
          <a:xfrm>
            <a:off x="2790657" y="4580381"/>
            <a:ext cx="4956048" cy="379476"/>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E8727884-59FC-4C3C-AA9D-D712A9275AE2}"/>
              </a:ext>
            </a:extLst>
          </p:cNvPr>
          <p:cNvSpPr/>
          <p:nvPr/>
        </p:nvSpPr>
        <p:spPr>
          <a:xfrm>
            <a:off x="2846283" y="4602480"/>
            <a:ext cx="4849495" cy="287020"/>
          </a:xfrm>
          <a:custGeom>
            <a:avLst/>
            <a:gdLst/>
            <a:ahLst/>
            <a:cxnLst/>
            <a:rect l="l" t="t" r="r" b="b"/>
            <a:pathLst>
              <a:path w="4849495" h="287020">
                <a:moveTo>
                  <a:pt x="4849368" y="0"/>
                </a:moveTo>
                <a:lnTo>
                  <a:pt x="4847494" y="55762"/>
                </a:lnTo>
                <a:lnTo>
                  <a:pt x="4842383" y="101298"/>
                </a:lnTo>
                <a:lnTo>
                  <a:pt x="4834794" y="131998"/>
                </a:lnTo>
                <a:lnTo>
                  <a:pt x="4825492" y="143255"/>
                </a:lnTo>
                <a:lnTo>
                  <a:pt x="2448560" y="143255"/>
                </a:lnTo>
                <a:lnTo>
                  <a:pt x="2439257" y="154513"/>
                </a:lnTo>
                <a:lnTo>
                  <a:pt x="2431668" y="185213"/>
                </a:lnTo>
                <a:lnTo>
                  <a:pt x="2426557" y="230749"/>
                </a:lnTo>
                <a:lnTo>
                  <a:pt x="2424684" y="286511"/>
                </a:lnTo>
                <a:lnTo>
                  <a:pt x="2422810" y="230749"/>
                </a:lnTo>
                <a:lnTo>
                  <a:pt x="2417699" y="185213"/>
                </a:lnTo>
                <a:lnTo>
                  <a:pt x="2410110" y="154513"/>
                </a:lnTo>
                <a:lnTo>
                  <a:pt x="2400808" y="143255"/>
                </a:lnTo>
                <a:lnTo>
                  <a:pt x="23875" y="143255"/>
                </a:lnTo>
                <a:lnTo>
                  <a:pt x="14583" y="131998"/>
                </a:lnTo>
                <a:lnTo>
                  <a:pt x="6994" y="101298"/>
                </a:lnTo>
                <a:lnTo>
                  <a:pt x="1876" y="55762"/>
                </a:lnTo>
                <a:lnTo>
                  <a:pt x="0" y="0"/>
                </a:lnTo>
              </a:path>
            </a:pathLst>
          </a:custGeom>
          <a:ln w="25908">
            <a:solidFill>
              <a:srgbClr val="3399FF"/>
            </a:solidFill>
          </a:ln>
        </p:spPr>
        <p:txBody>
          <a:bodyPr wrap="square" lIns="0" tIns="0" rIns="0" bIns="0" rtlCol="0"/>
          <a:lstStyle/>
          <a:p>
            <a:endParaRPr/>
          </a:p>
        </p:txBody>
      </p:sp>
      <p:sp>
        <p:nvSpPr>
          <p:cNvPr id="9" name="object 9">
            <a:extLst>
              <a:ext uri="{FF2B5EF4-FFF2-40B4-BE49-F238E27FC236}">
                <a16:creationId xmlns:a16="http://schemas.microsoft.com/office/drawing/2014/main" id="{2E040CA4-ED88-44B2-9325-E2543F0C36D7}"/>
              </a:ext>
            </a:extLst>
          </p:cNvPr>
          <p:cNvSpPr txBox="1"/>
          <p:nvPr/>
        </p:nvSpPr>
        <p:spPr>
          <a:xfrm>
            <a:off x="2981258" y="4220514"/>
            <a:ext cx="2640965" cy="9823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Verdana"/>
                <a:cs typeface="Verdana"/>
              </a:rPr>
              <a:t>stratum</a:t>
            </a:r>
            <a:endParaRPr sz="1800">
              <a:latin typeface="Verdana"/>
              <a:cs typeface="Verdana"/>
            </a:endParaRPr>
          </a:p>
          <a:p>
            <a:pPr>
              <a:lnSpc>
                <a:spcPct val="100000"/>
              </a:lnSpc>
              <a:spcBef>
                <a:spcPts val="5"/>
              </a:spcBef>
            </a:pPr>
            <a:endParaRPr sz="2700">
              <a:latin typeface="Times New Roman"/>
              <a:cs typeface="Times New Roman"/>
            </a:endParaRPr>
          </a:p>
          <a:p>
            <a:pPr marR="5080" algn="r">
              <a:lnSpc>
                <a:spcPct val="100000"/>
              </a:lnSpc>
            </a:pPr>
            <a:r>
              <a:rPr sz="1800" spc="-15" dirty="0">
                <a:latin typeface="Verdana"/>
                <a:cs typeface="Verdana"/>
              </a:rPr>
              <a:t>st</a:t>
            </a:r>
            <a:r>
              <a:rPr sz="1800" spc="-10" dirty="0">
                <a:latin typeface="Verdana"/>
                <a:cs typeface="Verdana"/>
              </a:rPr>
              <a:t>r</a:t>
            </a:r>
            <a:r>
              <a:rPr sz="1800" spc="-5" dirty="0">
                <a:latin typeface="Verdana"/>
                <a:cs typeface="Verdana"/>
              </a:rPr>
              <a:t>ata</a:t>
            </a:r>
            <a:endParaRPr sz="1800">
              <a:latin typeface="Verdana"/>
              <a:cs typeface="Verdana"/>
            </a:endParaRPr>
          </a:p>
        </p:txBody>
      </p:sp>
    </p:spTree>
    <p:extLst>
      <p:ext uri="{BB962C8B-B14F-4D97-AF65-F5344CB8AC3E}">
        <p14:creationId xmlns:p14="http://schemas.microsoft.com/office/powerpoint/2010/main" val="2271263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324C-B3D8-46A5-A8F8-AE921A7761F3}"/>
              </a:ext>
            </a:extLst>
          </p:cNvPr>
          <p:cNvSpPr>
            <a:spLocks noGrp="1"/>
          </p:cNvSpPr>
          <p:nvPr>
            <p:ph type="title"/>
          </p:nvPr>
        </p:nvSpPr>
        <p:spPr/>
        <p:txBody>
          <a:bodyPr/>
          <a:lstStyle/>
          <a:p>
            <a:r>
              <a:rPr lang="en-US" dirty="0"/>
              <a:t>Example of stratified random sampling</a:t>
            </a:r>
          </a:p>
        </p:txBody>
      </p:sp>
      <p:sp>
        <p:nvSpPr>
          <p:cNvPr id="3" name="Content Placeholder 2">
            <a:extLst>
              <a:ext uri="{FF2B5EF4-FFF2-40B4-BE49-F238E27FC236}">
                <a16:creationId xmlns:a16="http://schemas.microsoft.com/office/drawing/2014/main" id="{96E16A97-19E2-4F65-98A9-3F851112D88B}"/>
              </a:ext>
            </a:extLst>
          </p:cNvPr>
          <p:cNvSpPr>
            <a:spLocks noGrp="1"/>
          </p:cNvSpPr>
          <p:nvPr>
            <p:ph idx="1"/>
          </p:nvPr>
        </p:nvSpPr>
        <p:spPr>
          <a:xfrm>
            <a:off x="1451579" y="2015732"/>
            <a:ext cx="9603275" cy="472825"/>
          </a:xfrm>
        </p:spPr>
        <p:txBody>
          <a:bodyPr/>
          <a:lstStyle/>
          <a:p>
            <a:r>
              <a:rPr lang="en-US" dirty="0"/>
              <a:t>To get the 10% we take 10% from each group</a:t>
            </a:r>
          </a:p>
        </p:txBody>
      </p:sp>
      <p:graphicFrame>
        <p:nvGraphicFramePr>
          <p:cNvPr id="6" name="object 4">
            <a:extLst>
              <a:ext uri="{FF2B5EF4-FFF2-40B4-BE49-F238E27FC236}">
                <a16:creationId xmlns:a16="http://schemas.microsoft.com/office/drawing/2014/main" id="{31BEF258-7521-45B4-9EA4-56ACF464A7CF}"/>
              </a:ext>
            </a:extLst>
          </p:cNvPr>
          <p:cNvGraphicFramePr>
            <a:graphicFrameLocks noGrp="1"/>
          </p:cNvGraphicFramePr>
          <p:nvPr>
            <p:extLst>
              <p:ext uri="{D42A27DB-BD31-4B8C-83A1-F6EECF244321}">
                <p14:modId xmlns:p14="http://schemas.microsoft.com/office/powerpoint/2010/main" val="766220728"/>
              </p:ext>
            </p:extLst>
          </p:nvPr>
        </p:nvGraphicFramePr>
        <p:xfrm>
          <a:off x="1451579" y="2673617"/>
          <a:ext cx="9603275" cy="2255326"/>
        </p:xfrm>
        <a:graphic>
          <a:graphicData uri="http://schemas.openxmlformats.org/drawingml/2006/table">
            <a:tbl>
              <a:tblPr firstRow="1" bandRow="1">
                <a:tableStyleId>{2D5ABB26-0587-4C30-8999-92F81FD0307C}</a:tableStyleId>
              </a:tblPr>
              <a:tblGrid>
                <a:gridCol w="2256383">
                  <a:extLst>
                    <a:ext uri="{9D8B030D-6E8A-4147-A177-3AD203B41FA5}">
                      <a16:colId xmlns:a16="http://schemas.microsoft.com/office/drawing/2014/main" val="20000"/>
                    </a:ext>
                  </a:extLst>
                </a:gridCol>
                <a:gridCol w="2256383">
                  <a:extLst>
                    <a:ext uri="{9D8B030D-6E8A-4147-A177-3AD203B41FA5}">
                      <a16:colId xmlns:a16="http://schemas.microsoft.com/office/drawing/2014/main" val="20001"/>
                    </a:ext>
                  </a:extLst>
                </a:gridCol>
                <a:gridCol w="2256383">
                  <a:extLst>
                    <a:ext uri="{9D8B030D-6E8A-4147-A177-3AD203B41FA5}">
                      <a16:colId xmlns:a16="http://schemas.microsoft.com/office/drawing/2014/main" val="20002"/>
                    </a:ext>
                  </a:extLst>
                </a:gridCol>
                <a:gridCol w="1151289">
                  <a:extLst>
                    <a:ext uri="{9D8B030D-6E8A-4147-A177-3AD203B41FA5}">
                      <a16:colId xmlns:a16="http://schemas.microsoft.com/office/drawing/2014/main" val="20003"/>
                    </a:ext>
                  </a:extLst>
                </a:gridCol>
                <a:gridCol w="1682837">
                  <a:extLst>
                    <a:ext uri="{9D8B030D-6E8A-4147-A177-3AD203B41FA5}">
                      <a16:colId xmlns:a16="http://schemas.microsoft.com/office/drawing/2014/main" val="20004"/>
                    </a:ext>
                  </a:extLst>
                </a:gridCol>
              </a:tblGrid>
              <a:tr h="755486">
                <a:tc>
                  <a:txBody>
                    <a:bodyPr/>
                    <a:lstStyle/>
                    <a:p>
                      <a:pPr marL="11430" algn="ctr">
                        <a:lnSpc>
                          <a:spcPct val="100000"/>
                        </a:lnSpc>
                        <a:spcBef>
                          <a:spcPts val="465"/>
                        </a:spcBef>
                      </a:pPr>
                      <a:r>
                        <a:rPr sz="1600" b="1" spc="-5" dirty="0">
                          <a:latin typeface="Arial"/>
                          <a:cs typeface="Arial"/>
                        </a:rPr>
                        <a:t>20-29</a:t>
                      </a:r>
                      <a:endParaRPr sz="1600" dirty="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11430" algn="ctr">
                        <a:lnSpc>
                          <a:spcPct val="100000"/>
                        </a:lnSpc>
                        <a:spcBef>
                          <a:spcPts val="465"/>
                        </a:spcBef>
                      </a:pPr>
                      <a:r>
                        <a:rPr sz="1600" b="1" spc="-5" dirty="0">
                          <a:latin typeface="Arial"/>
                          <a:cs typeface="Arial"/>
                        </a:rPr>
                        <a:t>30-39</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12065" algn="ctr">
                        <a:lnSpc>
                          <a:spcPct val="100000"/>
                        </a:lnSpc>
                        <a:spcBef>
                          <a:spcPts val="465"/>
                        </a:spcBef>
                      </a:pPr>
                      <a:r>
                        <a:rPr sz="1600" b="1" spc="-5" dirty="0">
                          <a:latin typeface="Arial"/>
                          <a:cs typeface="Arial"/>
                        </a:rPr>
                        <a:t>40-49</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12065" algn="ctr">
                        <a:lnSpc>
                          <a:spcPct val="100000"/>
                        </a:lnSpc>
                        <a:spcBef>
                          <a:spcPts val="465"/>
                        </a:spcBef>
                      </a:pPr>
                      <a:r>
                        <a:rPr sz="1600" b="1" spc="-5" dirty="0">
                          <a:latin typeface="Arial"/>
                          <a:cs typeface="Arial"/>
                        </a:rPr>
                        <a:t>50+</a:t>
                      </a:r>
                      <a:endParaRPr sz="1600" dirty="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14604" algn="ctr">
                        <a:lnSpc>
                          <a:spcPct val="100000"/>
                        </a:lnSpc>
                        <a:spcBef>
                          <a:spcPts val="465"/>
                        </a:spcBef>
                      </a:pPr>
                      <a:r>
                        <a:rPr sz="1600" b="1" spc="-15" dirty="0">
                          <a:latin typeface="Arial"/>
                          <a:cs typeface="Arial"/>
                        </a:rPr>
                        <a:t>TOTAL</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49277">
                <a:tc>
                  <a:txBody>
                    <a:bodyPr/>
                    <a:lstStyle/>
                    <a:p>
                      <a:pPr marL="11430" algn="ctr">
                        <a:lnSpc>
                          <a:spcPct val="100000"/>
                        </a:lnSpc>
                        <a:spcBef>
                          <a:spcPts val="465"/>
                        </a:spcBef>
                      </a:pPr>
                      <a:r>
                        <a:rPr sz="1600" spc="-5" dirty="0">
                          <a:latin typeface="Arial"/>
                          <a:cs typeface="Arial"/>
                        </a:rPr>
                        <a:t>1400</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tc>
                  <a:txBody>
                    <a:bodyPr/>
                    <a:lstStyle/>
                    <a:p>
                      <a:pPr marL="11430" algn="ctr">
                        <a:lnSpc>
                          <a:spcPct val="100000"/>
                        </a:lnSpc>
                        <a:spcBef>
                          <a:spcPts val="465"/>
                        </a:spcBef>
                      </a:pPr>
                      <a:r>
                        <a:rPr sz="1600" spc="-5" dirty="0">
                          <a:latin typeface="Arial"/>
                          <a:cs typeface="Arial"/>
                        </a:rPr>
                        <a:t>4450</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tc>
                  <a:txBody>
                    <a:bodyPr/>
                    <a:lstStyle/>
                    <a:p>
                      <a:pPr marL="12065" algn="ctr">
                        <a:lnSpc>
                          <a:spcPct val="100000"/>
                        </a:lnSpc>
                        <a:spcBef>
                          <a:spcPts val="465"/>
                        </a:spcBef>
                      </a:pPr>
                      <a:r>
                        <a:rPr sz="1600" spc="-5" dirty="0">
                          <a:latin typeface="Arial"/>
                          <a:cs typeface="Arial"/>
                        </a:rPr>
                        <a:t>3200</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tc>
                  <a:txBody>
                    <a:bodyPr/>
                    <a:lstStyle/>
                    <a:p>
                      <a:pPr marL="12700" algn="ctr">
                        <a:lnSpc>
                          <a:spcPct val="100000"/>
                        </a:lnSpc>
                        <a:spcBef>
                          <a:spcPts val="465"/>
                        </a:spcBef>
                      </a:pPr>
                      <a:r>
                        <a:rPr sz="1600" spc="-5" dirty="0">
                          <a:latin typeface="Arial"/>
                          <a:cs typeface="Arial"/>
                        </a:rPr>
                        <a:t>950</a:t>
                      </a:r>
                      <a:endParaRPr sz="160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tc>
                  <a:txBody>
                    <a:bodyPr/>
                    <a:lstStyle/>
                    <a:p>
                      <a:pPr marL="13970" algn="ctr">
                        <a:lnSpc>
                          <a:spcPct val="100000"/>
                        </a:lnSpc>
                        <a:spcBef>
                          <a:spcPts val="465"/>
                        </a:spcBef>
                      </a:pPr>
                      <a:r>
                        <a:rPr sz="1600" spc="-5" dirty="0">
                          <a:latin typeface="Arial"/>
                          <a:cs typeface="Arial"/>
                        </a:rPr>
                        <a:t>10,000</a:t>
                      </a:r>
                      <a:endParaRPr sz="1600" dirty="0">
                        <a:latin typeface="Arial"/>
                        <a:cs typeface="Arial"/>
                      </a:endParaRPr>
                    </a:p>
                  </a:txBody>
                  <a:tcPr marL="0" marR="0" marT="590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E"/>
                    </a:solidFill>
                  </a:tcPr>
                </a:tc>
                <a:extLst>
                  <a:ext uri="{0D108BD9-81ED-4DB2-BD59-A6C34878D82A}">
                    <a16:rowId xmlns:a16="http://schemas.microsoft.com/office/drawing/2014/main" val="10001"/>
                  </a:ext>
                </a:extLst>
              </a:tr>
              <a:tr h="750563">
                <a:tc>
                  <a:txBody>
                    <a:bodyPr/>
                    <a:lstStyle/>
                    <a:p>
                      <a:pPr marL="12700" algn="ctr">
                        <a:lnSpc>
                          <a:spcPct val="100000"/>
                        </a:lnSpc>
                        <a:spcBef>
                          <a:spcPts val="585"/>
                        </a:spcBef>
                      </a:pPr>
                      <a:r>
                        <a:rPr sz="1400" b="1" spc="-5" dirty="0">
                          <a:latin typeface="Arial"/>
                          <a:cs typeface="Arial"/>
                        </a:rPr>
                        <a:t>140</a:t>
                      </a:r>
                      <a:endParaRPr sz="1400">
                        <a:latin typeface="Arial"/>
                        <a:cs typeface="Arial"/>
                      </a:endParaRPr>
                    </a:p>
                  </a:txBody>
                  <a:tcPr marL="0" marR="0" marT="742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9CCFF"/>
                    </a:solidFill>
                  </a:tcPr>
                </a:tc>
                <a:tc>
                  <a:txBody>
                    <a:bodyPr/>
                    <a:lstStyle/>
                    <a:p>
                      <a:pPr marL="12700" algn="ctr">
                        <a:lnSpc>
                          <a:spcPct val="100000"/>
                        </a:lnSpc>
                        <a:spcBef>
                          <a:spcPts val="585"/>
                        </a:spcBef>
                      </a:pPr>
                      <a:r>
                        <a:rPr sz="1400" b="1" spc="-5" dirty="0">
                          <a:latin typeface="Arial"/>
                          <a:cs typeface="Arial"/>
                        </a:rPr>
                        <a:t>445</a:t>
                      </a:r>
                      <a:endParaRPr sz="1400">
                        <a:latin typeface="Arial"/>
                        <a:cs typeface="Arial"/>
                      </a:endParaRPr>
                    </a:p>
                  </a:txBody>
                  <a:tcPr marL="0" marR="0" marT="742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9CCFF"/>
                    </a:solidFill>
                  </a:tcPr>
                </a:tc>
                <a:tc>
                  <a:txBody>
                    <a:bodyPr/>
                    <a:lstStyle/>
                    <a:p>
                      <a:pPr marL="13335" algn="ctr">
                        <a:lnSpc>
                          <a:spcPct val="100000"/>
                        </a:lnSpc>
                        <a:spcBef>
                          <a:spcPts val="585"/>
                        </a:spcBef>
                      </a:pPr>
                      <a:r>
                        <a:rPr sz="1400" b="1" spc="-5" dirty="0">
                          <a:latin typeface="Arial"/>
                          <a:cs typeface="Arial"/>
                        </a:rPr>
                        <a:t>320</a:t>
                      </a:r>
                      <a:endParaRPr sz="1400" dirty="0">
                        <a:latin typeface="Arial"/>
                        <a:cs typeface="Arial"/>
                      </a:endParaRPr>
                    </a:p>
                  </a:txBody>
                  <a:tcPr marL="0" marR="0" marT="7429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9CCFF"/>
                    </a:solidFill>
                  </a:tcPr>
                </a:tc>
                <a:tc>
                  <a:txBody>
                    <a:bodyPr/>
                    <a:lstStyle/>
                    <a:p>
                      <a:pPr marL="12700" algn="ctr">
                        <a:lnSpc>
                          <a:spcPct val="100000"/>
                        </a:lnSpc>
                        <a:spcBef>
                          <a:spcPts val="585"/>
                        </a:spcBef>
                      </a:pPr>
                      <a:r>
                        <a:rPr sz="1400" b="1" spc="-5" dirty="0">
                          <a:latin typeface="Arial"/>
                          <a:cs typeface="Arial"/>
                        </a:rPr>
                        <a:t>95</a:t>
                      </a:r>
                      <a:endParaRPr sz="1400">
                        <a:latin typeface="Arial"/>
                        <a:cs typeface="Arial"/>
                      </a:endParaRPr>
                    </a:p>
                  </a:txBody>
                  <a:tcPr marL="0" marR="0" marT="74295" marB="0">
                    <a:lnL w="12700">
                      <a:solidFill>
                        <a:srgbClr val="FFFFFF"/>
                      </a:solidFill>
                      <a:prstDash val="solid"/>
                    </a:lnL>
                    <a:lnR w="12700">
                      <a:solidFill>
                        <a:srgbClr val="000000"/>
                      </a:solidFill>
                      <a:prstDash val="solid"/>
                    </a:lnR>
                    <a:lnT w="12700">
                      <a:solidFill>
                        <a:srgbClr val="FFFFFF"/>
                      </a:solidFill>
                      <a:prstDash val="solid"/>
                    </a:lnT>
                    <a:lnB w="38100">
                      <a:solidFill>
                        <a:srgbClr val="FFFFFF"/>
                      </a:solidFill>
                      <a:prstDash val="solid"/>
                    </a:lnB>
                    <a:solidFill>
                      <a:srgbClr val="99CCFF"/>
                    </a:solidFill>
                  </a:tcPr>
                </a:tc>
                <a:tc>
                  <a:txBody>
                    <a:bodyPr/>
                    <a:lstStyle/>
                    <a:p>
                      <a:pPr marL="13970" algn="ctr">
                        <a:lnSpc>
                          <a:spcPct val="100000"/>
                        </a:lnSpc>
                        <a:spcBef>
                          <a:spcPts val="585"/>
                        </a:spcBef>
                      </a:pPr>
                      <a:r>
                        <a:rPr sz="1400" b="1" dirty="0">
                          <a:latin typeface="Arial"/>
                          <a:cs typeface="Arial"/>
                        </a:rPr>
                        <a:t>1,000</a:t>
                      </a:r>
                      <a:endParaRPr sz="1400" dirty="0">
                        <a:latin typeface="Arial"/>
                        <a:cs typeface="Arial"/>
                      </a:endParaRPr>
                    </a:p>
                  </a:txBody>
                  <a:tcPr marL="0" marR="0" marT="74295" marB="0">
                    <a:lnL w="12700">
                      <a:solidFill>
                        <a:srgbClr val="000000"/>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99CC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40326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Related image">
            <a:extLst>
              <a:ext uri="{FF2B5EF4-FFF2-40B4-BE49-F238E27FC236}">
                <a16:creationId xmlns:a16="http://schemas.microsoft.com/office/drawing/2014/main" id="{F8A53554-CC4A-412A-BD22-93C6F9D8E00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3809" r="-1" b="5827"/>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Rectangle 7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F564C26-11D0-4A9A-B337-CB74697FFF2A}"/>
              </a:ext>
            </a:extLst>
          </p:cNvPr>
          <p:cNvSpPr>
            <a:spLocks noGrp="1"/>
          </p:cNvSpPr>
          <p:nvPr>
            <p:ph type="title"/>
          </p:nvPr>
        </p:nvSpPr>
        <p:spPr>
          <a:xfrm>
            <a:off x="1130271" y="1193800"/>
            <a:ext cx="3193050" cy="4699000"/>
          </a:xfrm>
        </p:spPr>
        <p:txBody>
          <a:bodyPr anchor="ctr">
            <a:normAutofit/>
          </a:bodyPr>
          <a:lstStyle/>
          <a:p>
            <a:r>
              <a:rPr lang="en-US" spc="25" dirty="0"/>
              <a:t>Clusteri</a:t>
            </a:r>
            <a:r>
              <a:rPr lang="en-US" spc="10" dirty="0"/>
              <a:t>n</a:t>
            </a:r>
            <a:r>
              <a:rPr lang="en-US" spc="100" dirty="0"/>
              <a:t>g</a:t>
            </a:r>
            <a:endParaRPr lang="en-US" dirty="0"/>
          </a:p>
        </p:txBody>
      </p:sp>
      <p:cxnSp>
        <p:nvCxnSpPr>
          <p:cNvPr id="79" name="Straight Connector 7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24C45D-5910-4032-A54E-476CFF8CFFC0}"/>
              </a:ext>
            </a:extLst>
          </p:cNvPr>
          <p:cNvSpPr>
            <a:spLocks noGrp="1"/>
          </p:cNvSpPr>
          <p:nvPr>
            <p:ph idx="1"/>
          </p:nvPr>
        </p:nvSpPr>
        <p:spPr>
          <a:xfrm>
            <a:off x="4976636" y="1193800"/>
            <a:ext cx="6085091" cy="4699000"/>
          </a:xfrm>
        </p:spPr>
        <p:txBody>
          <a:bodyPr anchor="ctr">
            <a:normAutofit/>
          </a:bodyPr>
          <a:lstStyle/>
          <a:p>
            <a:r>
              <a:rPr lang="en-US" b="1" dirty="0"/>
              <a:t>Cluster sampling</a:t>
            </a:r>
            <a:r>
              <a:rPr lang="en-US" dirty="0"/>
              <a:t> refers to a type of </a:t>
            </a:r>
            <a:r>
              <a:rPr lang="en-US" b="1" dirty="0"/>
              <a:t>sampling </a:t>
            </a:r>
            <a:r>
              <a:rPr lang="en-US" dirty="0"/>
              <a:t>method .</a:t>
            </a:r>
          </a:p>
          <a:p>
            <a:r>
              <a:rPr lang="en-US" dirty="0"/>
              <a:t> With </a:t>
            </a:r>
            <a:r>
              <a:rPr lang="en-US" b="1" dirty="0"/>
              <a:t>cluster sampling</a:t>
            </a:r>
            <a:r>
              <a:rPr lang="en-US" dirty="0"/>
              <a:t>, the researcher divides the population into separate groups, called </a:t>
            </a:r>
            <a:r>
              <a:rPr lang="en-US" b="1" dirty="0"/>
              <a:t>clusters</a:t>
            </a:r>
            <a:r>
              <a:rPr lang="en-US" dirty="0"/>
              <a:t>. Then, a simple random </a:t>
            </a:r>
            <a:r>
              <a:rPr lang="en-US" b="1" dirty="0"/>
              <a:t>sample</a:t>
            </a:r>
            <a:r>
              <a:rPr lang="en-US" dirty="0"/>
              <a:t> of </a:t>
            </a:r>
            <a:r>
              <a:rPr lang="en-US" b="1" dirty="0"/>
              <a:t>clusters </a:t>
            </a:r>
            <a:r>
              <a:rPr lang="en-US" dirty="0"/>
              <a:t>is selected from the population.</a:t>
            </a:r>
          </a:p>
        </p:txBody>
      </p:sp>
      <p:sp>
        <p:nvSpPr>
          <p:cNvPr id="8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50563437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EB5D234-8E27-4B99-B21A-FE7F67A1F4DB}"/>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Example for cluster sampling</a:t>
            </a:r>
          </a:p>
        </p:txBody>
      </p:sp>
      <p:cxnSp>
        <p:nvCxnSpPr>
          <p:cNvPr id="83" name="Straight Connector 82">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5" name="Group 84">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86" name="Rectangle 85">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9" name="Picture 88">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1" name="Straight Connector 90">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Picture 4" descr="Image result for cluster sampling">
            <a:extLst>
              <a:ext uri="{FF2B5EF4-FFF2-40B4-BE49-F238E27FC236}">
                <a16:creationId xmlns:a16="http://schemas.microsoft.com/office/drawing/2014/main" id="{8B7C72A4-B450-41FE-B5FF-B9ACA1B83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648" y="113565"/>
            <a:ext cx="7931878" cy="601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718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3" name="Picture 7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5" name="Straight Connector 7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9" name="Rectangle 78">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5B62804A-F90E-4D2C-B954-5841D6ADD437}"/>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300"/>
              <a:t>Example for cluster sampling</a:t>
            </a:r>
            <a:br>
              <a:rPr lang="en-US" sz="3300"/>
            </a:br>
            <a:endParaRPr lang="en-US" sz="3300"/>
          </a:p>
        </p:txBody>
      </p:sp>
      <p:cxnSp>
        <p:nvCxnSpPr>
          <p:cNvPr id="83" name="Straight Connector 82">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85" name="Group 84">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86" name="Rectangle 85">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Related image">
            <a:extLst>
              <a:ext uri="{FF2B5EF4-FFF2-40B4-BE49-F238E27FC236}">
                <a16:creationId xmlns:a16="http://schemas.microsoft.com/office/drawing/2014/main" id="{FB70DF7F-BA1B-4909-904B-82937F9214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32107" y="1116345"/>
            <a:ext cx="5255453" cy="386617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3" name="Straight Connector 92">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822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AFCB-ABCF-437C-AE73-6A1B5569192A}"/>
              </a:ext>
            </a:extLst>
          </p:cNvPr>
          <p:cNvSpPr>
            <a:spLocks noGrp="1"/>
          </p:cNvSpPr>
          <p:nvPr>
            <p:ph type="title"/>
          </p:nvPr>
        </p:nvSpPr>
        <p:spPr>
          <a:xfrm>
            <a:off x="1451579" y="804519"/>
            <a:ext cx="9603275" cy="1049235"/>
          </a:xfrm>
        </p:spPr>
        <p:txBody>
          <a:bodyPr>
            <a:normAutofit/>
          </a:bodyPr>
          <a:lstStyle/>
          <a:p>
            <a:r>
              <a:rPr lang="en-US" dirty="0"/>
              <a:t>Normal Distribution extended</a:t>
            </a:r>
          </a:p>
        </p:txBody>
      </p:sp>
      <p:sp>
        <p:nvSpPr>
          <p:cNvPr id="3" name="Content Placeholder 2">
            <a:extLst>
              <a:ext uri="{FF2B5EF4-FFF2-40B4-BE49-F238E27FC236}">
                <a16:creationId xmlns:a16="http://schemas.microsoft.com/office/drawing/2014/main" id="{A5987BB5-296E-4B01-B0B0-66237EAD3A77}"/>
              </a:ext>
            </a:extLst>
          </p:cNvPr>
          <p:cNvSpPr>
            <a:spLocks noGrp="1"/>
          </p:cNvSpPr>
          <p:nvPr>
            <p:ph idx="1"/>
          </p:nvPr>
        </p:nvSpPr>
        <p:spPr>
          <a:xfrm>
            <a:off x="1451579" y="2015734"/>
            <a:ext cx="4162555" cy="3450613"/>
          </a:xfrm>
        </p:spPr>
        <p:txBody>
          <a:bodyPr>
            <a:normAutofit/>
          </a:bodyPr>
          <a:lstStyle/>
          <a:p>
            <a:pPr>
              <a:lnSpc>
                <a:spcPct val="110000"/>
              </a:lnSpc>
            </a:pPr>
            <a:r>
              <a:rPr lang="en-US" sz="1700" dirty="0"/>
              <a:t>Characteristics of a normal curve:</a:t>
            </a:r>
          </a:p>
          <a:p>
            <a:pPr fontAlgn="base">
              <a:lnSpc>
                <a:spcPct val="110000"/>
              </a:lnSpc>
            </a:pPr>
            <a:r>
              <a:rPr lang="en-US" sz="1700" dirty="0"/>
              <a:t> The values of mean, median and mode are same</a:t>
            </a:r>
          </a:p>
        </p:txBody>
      </p:sp>
      <p:pic>
        <p:nvPicPr>
          <p:cNvPr id="24578" name="Picture 2" descr="https://cramster-image.s3.amazonaws.com/definitions/DC-2238V1.png">
            <a:extLst>
              <a:ext uri="{FF2B5EF4-FFF2-40B4-BE49-F238E27FC236}">
                <a16:creationId xmlns:a16="http://schemas.microsoft.com/office/drawing/2014/main" id="{E40244E4-9D80-40CA-BEEF-C56D5EDE5C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3640" y="2015734"/>
            <a:ext cx="5325386" cy="352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02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AFCB-ABCF-437C-AE73-6A1B5569192A}"/>
              </a:ext>
            </a:extLst>
          </p:cNvPr>
          <p:cNvSpPr>
            <a:spLocks noGrp="1"/>
          </p:cNvSpPr>
          <p:nvPr>
            <p:ph type="title"/>
          </p:nvPr>
        </p:nvSpPr>
        <p:spPr>
          <a:xfrm>
            <a:off x="1451579" y="804519"/>
            <a:ext cx="9603275" cy="1049235"/>
          </a:xfrm>
        </p:spPr>
        <p:txBody>
          <a:bodyPr>
            <a:normAutofit/>
          </a:bodyPr>
          <a:lstStyle/>
          <a:p>
            <a:r>
              <a:rPr lang="en-US" dirty="0"/>
              <a:t>Normal Distribution extended</a:t>
            </a:r>
          </a:p>
        </p:txBody>
      </p:sp>
      <p:sp>
        <p:nvSpPr>
          <p:cNvPr id="3" name="Content Placeholder 2">
            <a:extLst>
              <a:ext uri="{FF2B5EF4-FFF2-40B4-BE49-F238E27FC236}">
                <a16:creationId xmlns:a16="http://schemas.microsoft.com/office/drawing/2014/main" id="{A5987BB5-296E-4B01-B0B0-66237EAD3A77}"/>
              </a:ext>
            </a:extLst>
          </p:cNvPr>
          <p:cNvSpPr>
            <a:spLocks noGrp="1"/>
          </p:cNvSpPr>
          <p:nvPr>
            <p:ph idx="1"/>
          </p:nvPr>
        </p:nvSpPr>
        <p:spPr>
          <a:xfrm>
            <a:off x="1451579" y="2015734"/>
            <a:ext cx="4162555" cy="3450613"/>
          </a:xfrm>
        </p:spPr>
        <p:txBody>
          <a:bodyPr>
            <a:normAutofit/>
          </a:bodyPr>
          <a:lstStyle/>
          <a:p>
            <a:pPr>
              <a:lnSpc>
                <a:spcPct val="110000"/>
              </a:lnSpc>
            </a:pPr>
            <a:r>
              <a:rPr lang="en-US" sz="1700" dirty="0"/>
              <a:t>Characteristics of a normal curve:</a:t>
            </a:r>
          </a:p>
          <a:p>
            <a:pPr fontAlgn="base">
              <a:lnSpc>
                <a:spcPct val="110000"/>
              </a:lnSpc>
            </a:pPr>
            <a:r>
              <a:rPr lang="en-US" sz="1700" dirty="0"/>
              <a:t> </a:t>
            </a:r>
            <a:r>
              <a:rPr lang="en-US" sz="1800" dirty="0"/>
              <a:t>It shows a symmetric distribution as 50% of the data set lies on the left side of the mean and 50% of the data set lies on the right side of the mean.</a:t>
            </a:r>
          </a:p>
          <a:p>
            <a:pPr fontAlgn="base">
              <a:lnSpc>
                <a:spcPct val="110000"/>
              </a:lnSpc>
            </a:pPr>
            <a:endParaRPr lang="en-US" sz="1700" dirty="0"/>
          </a:p>
        </p:txBody>
      </p:sp>
      <p:pic>
        <p:nvPicPr>
          <p:cNvPr id="24578" name="Picture 2" descr="https://cramster-image.s3.amazonaws.com/definitions/DC-2238V1.png">
            <a:extLst>
              <a:ext uri="{FF2B5EF4-FFF2-40B4-BE49-F238E27FC236}">
                <a16:creationId xmlns:a16="http://schemas.microsoft.com/office/drawing/2014/main" id="{E40244E4-9D80-40CA-BEEF-C56D5EDE5C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3640" y="2015734"/>
            <a:ext cx="5325386" cy="352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019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68F0B8B-6293-4661-830B-1BE2C49595CB}"/>
              </a:ext>
            </a:extLst>
          </p:cNvPr>
          <p:cNvSpPr>
            <a:spLocks noGrp="1"/>
          </p:cNvSpPr>
          <p:nvPr>
            <p:ph type="title"/>
          </p:nvPr>
        </p:nvSpPr>
        <p:spPr>
          <a:xfrm>
            <a:off x="1451580" y="804520"/>
            <a:ext cx="4176511" cy="1049235"/>
          </a:xfrm>
        </p:spPr>
        <p:txBody>
          <a:bodyPr>
            <a:normAutofit/>
          </a:bodyPr>
          <a:lstStyle/>
          <a:p>
            <a:r>
              <a:rPr lang="en-US" dirty="0"/>
              <a:t>Statistic and parameter</a:t>
            </a:r>
          </a:p>
        </p:txBody>
      </p:sp>
      <p:sp>
        <p:nvSpPr>
          <p:cNvPr id="76" name="Rectangle 7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Rectangle 1">
            <a:extLst>
              <a:ext uri="{FF2B5EF4-FFF2-40B4-BE49-F238E27FC236}">
                <a16:creationId xmlns:a16="http://schemas.microsoft.com/office/drawing/2014/main" id="{CA25D8BE-884F-40AE-A636-902FB57F5484}"/>
              </a:ext>
            </a:extLst>
          </p:cNvPr>
          <p:cNvSpPr>
            <a:spLocks noGrp="1" noChangeArrowheads="1"/>
          </p:cNvSpPr>
          <p:nvPr>
            <p:ph idx="1"/>
          </p:nvPr>
        </p:nvSpPr>
        <p:spPr bwMode="auto">
          <a:xfrm>
            <a:off x="1451581" y="2015732"/>
            <a:ext cx="4172212" cy="34506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endParaRPr kumimoji="0" lang="en-US" altLang="en-US" b="1" i="0" u="none" strike="noStrike" cap="none" normalizeH="0" baseline="0">
              <a:ln>
                <a:noFill/>
              </a:ln>
              <a:effectLst/>
              <a:latin typeface="Open Sans"/>
            </a:endParaRPr>
          </a:p>
          <a:p>
            <a:pPr marL="0" marR="0" lvl="0" indent="0" defTabSz="914400" rtl="0" eaLnBrk="0" fontAlgn="base" latinLnBrk="0" hangingPunct="0">
              <a:spcBef>
                <a:spcPct val="0"/>
              </a:spcBef>
              <a:spcAft>
                <a:spcPts val="600"/>
              </a:spcAft>
              <a:buClrTx/>
              <a:buSzTx/>
              <a:buFontTx/>
              <a:buNone/>
              <a:tabLst/>
            </a:pPr>
            <a:r>
              <a:rPr kumimoji="0" lang="en-US" altLang="en-US" b="1" i="1" u="none" strike="noStrike" cap="none" normalizeH="0" baseline="0">
                <a:ln>
                  <a:noFill/>
                </a:ln>
                <a:effectLst/>
                <a:latin typeface="Open Sans"/>
              </a:rPr>
              <a:t>Statistic</a:t>
            </a:r>
            <a:endParaRPr kumimoji="0" lang="en-US" altLang="en-US" b="1" i="0" u="none" strike="noStrike" cap="none" normalizeH="0" baseline="0">
              <a:ln>
                <a:noFill/>
              </a:ln>
              <a:effectLst/>
              <a:latin typeface="Open Sans"/>
            </a:endParaRPr>
          </a:p>
          <a:p>
            <a:pPr marL="457200" marR="0" lvl="1" indent="-457200" defTabSz="914400" rtl="0" eaLnBrk="0" fontAlgn="base" latinLnBrk="0" hangingPunct="0">
              <a:spcBef>
                <a:spcPct val="0"/>
              </a:spcBef>
              <a:spcAft>
                <a:spcPts val="600"/>
              </a:spcAft>
              <a:buClrTx/>
              <a:buSzTx/>
              <a:buFontTx/>
              <a:buNone/>
              <a:tabLst/>
            </a:pPr>
            <a:r>
              <a:rPr kumimoji="0" lang="en-US" altLang="en-US" i="0" u="none" strike="noStrike" cap="none" normalizeH="0" baseline="0">
                <a:ln>
                  <a:noFill/>
                </a:ln>
                <a:effectLst/>
                <a:latin typeface="Open Sans"/>
              </a:rPr>
              <a:t>A measure concerning a sample (e.g., sample mean)</a:t>
            </a:r>
          </a:p>
          <a:p>
            <a:pPr marL="0" marR="0" lvl="0" indent="0" defTabSz="914400" rtl="0" eaLnBrk="0" fontAlgn="base" latinLnBrk="0" hangingPunct="0">
              <a:spcBef>
                <a:spcPct val="0"/>
              </a:spcBef>
              <a:spcAft>
                <a:spcPts val="600"/>
              </a:spcAft>
              <a:buClrTx/>
              <a:buSzTx/>
              <a:buFontTx/>
              <a:buNone/>
              <a:tabLst/>
            </a:pPr>
            <a:r>
              <a:rPr kumimoji="0" lang="en-US" altLang="en-US" b="1" i="1" u="none" strike="noStrike" cap="none" normalizeH="0" baseline="0">
                <a:ln>
                  <a:noFill/>
                </a:ln>
                <a:effectLst/>
                <a:latin typeface="Open Sans"/>
              </a:rPr>
              <a:t> </a:t>
            </a:r>
            <a:endParaRPr kumimoji="0" lang="en-US" altLang="en-US" b="1" i="0" u="none" strike="noStrike" cap="none" normalizeH="0" baseline="0">
              <a:ln>
                <a:noFill/>
              </a:ln>
              <a:effectLst/>
              <a:latin typeface="Open Sans"/>
            </a:endParaRPr>
          </a:p>
          <a:p>
            <a:pPr marL="0" marR="0" lvl="0" indent="0" defTabSz="914400" rtl="0" eaLnBrk="0" fontAlgn="base" latinLnBrk="0" hangingPunct="0">
              <a:spcBef>
                <a:spcPct val="0"/>
              </a:spcBef>
              <a:spcAft>
                <a:spcPts val="600"/>
              </a:spcAft>
              <a:buClrTx/>
              <a:buSzTx/>
              <a:buFontTx/>
              <a:buNone/>
              <a:tabLst/>
            </a:pPr>
            <a:r>
              <a:rPr kumimoji="0" lang="en-US" altLang="en-US" b="1" i="1" u="none" strike="noStrike" cap="none" normalizeH="0" baseline="0">
                <a:ln>
                  <a:noFill/>
                </a:ln>
                <a:effectLst/>
                <a:latin typeface="Open Sans"/>
              </a:rPr>
              <a:t>Parameter</a:t>
            </a:r>
            <a:endParaRPr kumimoji="0" lang="en-US" altLang="en-US" b="1" i="0" u="none" strike="noStrike" cap="none" normalizeH="0" baseline="0">
              <a:ln>
                <a:noFill/>
              </a:ln>
              <a:effectLst/>
              <a:latin typeface="Open Sans"/>
            </a:endParaRPr>
          </a:p>
          <a:p>
            <a:pPr marL="457200" marR="0" lvl="1" indent="-457200" defTabSz="914400" rtl="0" eaLnBrk="0" fontAlgn="base" latinLnBrk="0" hangingPunct="0">
              <a:spcBef>
                <a:spcPct val="0"/>
              </a:spcBef>
              <a:spcAft>
                <a:spcPts val="600"/>
              </a:spcAft>
              <a:buClrTx/>
              <a:buSzTx/>
              <a:buFontTx/>
              <a:buNone/>
              <a:tabLst/>
            </a:pPr>
            <a:r>
              <a:rPr kumimoji="0" lang="en-US" altLang="en-US" i="0" u="none" strike="noStrike" cap="none" normalizeH="0" baseline="0">
                <a:ln>
                  <a:noFill/>
                </a:ln>
                <a:effectLst/>
                <a:latin typeface="Open Sans"/>
              </a:rPr>
              <a:t>A measure concerning a population (e.g., population mean)</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latin typeface="Arial" panose="020B0604020202020204" pitchFamily="34" charset="0"/>
            </a:endParaRPr>
          </a:p>
        </p:txBody>
      </p:sp>
      <p:pic>
        <p:nvPicPr>
          <p:cNvPr id="3075" name="Picture 3" descr="Inference about a population">
            <a:extLst>
              <a:ext uri="{FF2B5EF4-FFF2-40B4-BE49-F238E27FC236}">
                <a16:creationId xmlns:a16="http://schemas.microsoft.com/office/drawing/2014/main" id="{99782532-AA9D-4256-8D53-072FCB39EE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4411" y="1151788"/>
            <a:ext cx="4960442" cy="396835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0" name="Straight Connector 7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332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AFCB-ABCF-437C-AE73-6A1B5569192A}"/>
              </a:ext>
            </a:extLst>
          </p:cNvPr>
          <p:cNvSpPr>
            <a:spLocks noGrp="1"/>
          </p:cNvSpPr>
          <p:nvPr>
            <p:ph type="title"/>
          </p:nvPr>
        </p:nvSpPr>
        <p:spPr>
          <a:xfrm>
            <a:off x="1451579" y="804519"/>
            <a:ext cx="9603275" cy="1049235"/>
          </a:xfrm>
        </p:spPr>
        <p:txBody>
          <a:bodyPr>
            <a:normAutofit/>
          </a:bodyPr>
          <a:lstStyle/>
          <a:p>
            <a:r>
              <a:rPr lang="en-US" dirty="0"/>
              <a:t>Normal Distribution extended</a:t>
            </a:r>
          </a:p>
        </p:txBody>
      </p:sp>
      <p:sp>
        <p:nvSpPr>
          <p:cNvPr id="3" name="Content Placeholder 2">
            <a:extLst>
              <a:ext uri="{FF2B5EF4-FFF2-40B4-BE49-F238E27FC236}">
                <a16:creationId xmlns:a16="http://schemas.microsoft.com/office/drawing/2014/main" id="{A5987BB5-296E-4B01-B0B0-66237EAD3A77}"/>
              </a:ext>
            </a:extLst>
          </p:cNvPr>
          <p:cNvSpPr>
            <a:spLocks noGrp="1"/>
          </p:cNvSpPr>
          <p:nvPr>
            <p:ph idx="1"/>
          </p:nvPr>
        </p:nvSpPr>
        <p:spPr>
          <a:xfrm>
            <a:off x="1451579" y="2015734"/>
            <a:ext cx="4162555" cy="3450613"/>
          </a:xfrm>
        </p:spPr>
        <p:txBody>
          <a:bodyPr>
            <a:normAutofit/>
          </a:bodyPr>
          <a:lstStyle/>
          <a:p>
            <a:pPr>
              <a:lnSpc>
                <a:spcPct val="110000"/>
              </a:lnSpc>
            </a:pPr>
            <a:r>
              <a:rPr lang="en-US" sz="1700" dirty="0"/>
              <a:t>Characteristics of a normal curve:</a:t>
            </a:r>
          </a:p>
          <a:p>
            <a:pPr fontAlgn="base">
              <a:lnSpc>
                <a:spcPct val="110000"/>
              </a:lnSpc>
            </a:pPr>
            <a:r>
              <a:rPr lang="en-US" sz="1800" dirty="0"/>
              <a:t>Empirical rule: 68% of the data fall within μ ±σ, 95% of the data fall within μ ± 2 σ and 99.7% of the data fall within μ ± 3 σ</a:t>
            </a:r>
            <a:endParaRPr lang="en-US" sz="1700" dirty="0"/>
          </a:p>
        </p:txBody>
      </p:sp>
      <p:pic>
        <p:nvPicPr>
          <p:cNvPr id="24578" name="Picture 2" descr="https://cramster-image.s3.amazonaws.com/definitions/DC-2238V1.png">
            <a:extLst>
              <a:ext uri="{FF2B5EF4-FFF2-40B4-BE49-F238E27FC236}">
                <a16:creationId xmlns:a16="http://schemas.microsoft.com/office/drawing/2014/main" id="{E40244E4-9D80-40CA-BEEF-C56D5EDE5CD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33640" y="2015734"/>
            <a:ext cx="5325386" cy="3528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90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24793-E607-4D56-9005-FD82181C2A37}"/>
              </a:ext>
            </a:extLst>
          </p:cNvPr>
          <p:cNvSpPr>
            <a:spLocks noGrp="1"/>
          </p:cNvSpPr>
          <p:nvPr>
            <p:ph type="title"/>
          </p:nvPr>
        </p:nvSpPr>
        <p:spPr>
          <a:xfrm>
            <a:off x="1451579" y="804519"/>
            <a:ext cx="9603275" cy="1049235"/>
          </a:xfrm>
        </p:spPr>
        <p:txBody>
          <a:bodyPr>
            <a:normAutofit/>
          </a:bodyPr>
          <a:lstStyle/>
          <a:p>
            <a:r>
              <a:rPr lang="en-US" spc="25" dirty="0"/>
              <a:t>Central </a:t>
            </a:r>
            <a:r>
              <a:rPr lang="en-US" spc="50" dirty="0"/>
              <a:t>Limit </a:t>
            </a:r>
            <a:r>
              <a:rPr lang="en-US" spc="-635" dirty="0"/>
              <a:t> </a:t>
            </a:r>
            <a:r>
              <a:rPr lang="en-US" spc="45" dirty="0"/>
              <a:t>Theorem</a:t>
            </a:r>
            <a:endParaRPr lang="en-US" dirty="0"/>
          </a:p>
        </p:txBody>
      </p:sp>
      <p:sp>
        <p:nvSpPr>
          <p:cNvPr id="3" name="Content Placeholder 2">
            <a:extLst>
              <a:ext uri="{FF2B5EF4-FFF2-40B4-BE49-F238E27FC236}">
                <a16:creationId xmlns:a16="http://schemas.microsoft.com/office/drawing/2014/main" id="{10FD81EE-B80C-4B7B-85A5-7F9DFFAAA966}"/>
              </a:ext>
            </a:extLst>
          </p:cNvPr>
          <p:cNvSpPr>
            <a:spLocks noGrp="1"/>
          </p:cNvSpPr>
          <p:nvPr>
            <p:ph idx="1"/>
          </p:nvPr>
        </p:nvSpPr>
        <p:spPr>
          <a:xfrm>
            <a:off x="1451579" y="2015734"/>
            <a:ext cx="4162555" cy="3450613"/>
          </a:xfrm>
        </p:spPr>
        <p:txBody>
          <a:bodyPr>
            <a:normAutofit/>
          </a:bodyPr>
          <a:lstStyle/>
          <a:p>
            <a:pPr marL="358140" marR="356235" indent="-342900">
              <a:lnSpc>
                <a:spcPct val="110000"/>
              </a:lnSpc>
              <a:spcBef>
                <a:spcPts val="100"/>
              </a:spcBef>
              <a:buSzPct val="64285"/>
              <a:buFont typeface="Arial"/>
              <a:buChar char="●"/>
              <a:tabLst>
                <a:tab pos="358140" algn="l"/>
                <a:tab pos="358775" algn="l"/>
              </a:tabLst>
            </a:pPr>
            <a:r>
              <a:rPr lang="en-US" sz="1600" spc="55" dirty="0">
                <a:cs typeface="Verdana"/>
              </a:rPr>
              <a:t>What </a:t>
            </a:r>
            <a:r>
              <a:rPr lang="en-US" sz="1600" spc="10" dirty="0">
                <a:cs typeface="Verdana"/>
              </a:rPr>
              <a:t>makes </a:t>
            </a:r>
            <a:r>
              <a:rPr lang="en-US" sz="1600" spc="35" dirty="0">
                <a:cs typeface="Verdana"/>
              </a:rPr>
              <a:t>sampling </a:t>
            </a:r>
            <a:r>
              <a:rPr lang="en-US" sz="1600" spc="40" dirty="0">
                <a:cs typeface="Verdana"/>
              </a:rPr>
              <a:t>such </a:t>
            </a:r>
            <a:r>
              <a:rPr lang="en-US" sz="1600" spc="-45" dirty="0">
                <a:cs typeface="Verdana"/>
              </a:rPr>
              <a:t>a </a:t>
            </a:r>
            <a:r>
              <a:rPr lang="en-US" sz="1600" spc="110" dirty="0">
                <a:cs typeface="Verdana"/>
              </a:rPr>
              <a:t>good  </a:t>
            </a:r>
            <a:r>
              <a:rPr lang="en-US" sz="1600" spc="15" dirty="0">
                <a:cs typeface="Verdana"/>
              </a:rPr>
              <a:t>statistical</a:t>
            </a:r>
            <a:r>
              <a:rPr lang="en-US" sz="1600" spc="-229" dirty="0">
                <a:cs typeface="Verdana"/>
              </a:rPr>
              <a:t> </a:t>
            </a:r>
            <a:r>
              <a:rPr lang="en-US" sz="1600" spc="75" dirty="0">
                <a:cs typeface="Verdana"/>
              </a:rPr>
              <a:t>tool</a:t>
            </a:r>
            <a:r>
              <a:rPr lang="en-US" sz="1600" spc="-229" dirty="0">
                <a:cs typeface="Verdana"/>
              </a:rPr>
              <a:t> </a:t>
            </a:r>
            <a:r>
              <a:rPr lang="en-US" sz="1600" spc="-25" dirty="0">
                <a:cs typeface="Verdana"/>
              </a:rPr>
              <a:t>is</a:t>
            </a:r>
            <a:r>
              <a:rPr lang="en-US" sz="1600" spc="-225" dirty="0">
                <a:cs typeface="Verdana"/>
              </a:rPr>
              <a:t> </a:t>
            </a:r>
            <a:r>
              <a:rPr lang="en-US" sz="1600" spc="45" dirty="0">
                <a:cs typeface="Verdana"/>
              </a:rPr>
              <a:t>the</a:t>
            </a:r>
            <a:r>
              <a:rPr lang="en-US" sz="1600" spc="-220" dirty="0">
                <a:cs typeface="Verdana"/>
              </a:rPr>
              <a:t> </a:t>
            </a:r>
            <a:r>
              <a:rPr lang="en-US" sz="1600" spc="25" dirty="0">
                <a:cs typeface="Verdana"/>
              </a:rPr>
              <a:t>Central</a:t>
            </a:r>
            <a:r>
              <a:rPr lang="en-US" sz="1600" spc="-245" dirty="0">
                <a:cs typeface="Verdana"/>
              </a:rPr>
              <a:t> </a:t>
            </a:r>
            <a:r>
              <a:rPr lang="en-US" sz="1600" spc="45" dirty="0">
                <a:cs typeface="Verdana"/>
              </a:rPr>
              <a:t>Limit</a:t>
            </a:r>
            <a:r>
              <a:rPr lang="en-US" sz="1600" spc="-245" dirty="0">
                <a:cs typeface="Verdana"/>
              </a:rPr>
              <a:t> </a:t>
            </a:r>
            <a:r>
              <a:rPr lang="en-US" sz="1600" spc="45" dirty="0">
                <a:cs typeface="Verdana"/>
              </a:rPr>
              <a:t>Theorem</a:t>
            </a:r>
            <a:endParaRPr lang="en-US" sz="1600" dirty="0">
              <a:cs typeface="Verdana"/>
            </a:endParaRPr>
          </a:p>
          <a:p>
            <a:pPr marL="358140" marR="356235" indent="-342900">
              <a:lnSpc>
                <a:spcPct val="110000"/>
              </a:lnSpc>
              <a:spcBef>
                <a:spcPts val="100"/>
              </a:spcBef>
              <a:buSzPct val="64285"/>
              <a:buFont typeface="Arial"/>
              <a:buChar char="●"/>
              <a:tabLst>
                <a:tab pos="358140" algn="l"/>
                <a:tab pos="358775" algn="l"/>
              </a:tabLst>
            </a:pPr>
            <a:endParaRPr lang="en-US" sz="1600" b="1" i="1" spc="20" dirty="0">
              <a:latin typeface="+mj-lt"/>
              <a:cs typeface="Verdana"/>
            </a:endParaRPr>
          </a:p>
          <a:p>
            <a:pPr marL="358140" marR="356235" indent="-342900">
              <a:lnSpc>
                <a:spcPct val="110000"/>
              </a:lnSpc>
              <a:spcBef>
                <a:spcPts val="100"/>
              </a:spcBef>
              <a:buSzPct val="64285"/>
              <a:buFont typeface="Arial"/>
              <a:buChar char="●"/>
              <a:tabLst>
                <a:tab pos="358140" algn="l"/>
                <a:tab pos="358775" algn="l"/>
              </a:tabLst>
            </a:pPr>
            <a:r>
              <a:rPr lang="en-US" sz="1600" b="1" i="1" u="sng" spc="20" dirty="0">
                <a:latin typeface="Verdana" panose="020B0604030504040204" pitchFamily="34" charset="0"/>
                <a:ea typeface="Verdana" panose="020B0604030504040204" pitchFamily="34" charset="0"/>
                <a:cs typeface="Verdana"/>
              </a:rPr>
              <a:t>The </a:t>
            </a:r>
            <a:r>
              <a:rPr lang="en-US" sz="1600" b="1" i="1" u="sng" spc="30" dirty="0">
                <a:latin typeface="Verdana" panose="020B0604030504040204" pitchFamily="34" charset="0"/>
                <a:ea typeface="Verdana" panose="020B0604030504040204" pitchFamily="34" charset="0"/>
                <a:cs typeface="Verdana"/>
              </a:rPr>
              <a:t>CLT </a:t>
            </a:r>
            <a:r>
              <a:rPr lang="en-US" sz="1600" b="1" i="1" u="sng" spc="10" dirty="0">
                <a:latin typeface="Verdana" panose="020B0604030504040204" pitchFamily="34" charset="0"/>
                <a:ea typeface="Verdana" panose="020B0604030504040204" pitchFamily="34" charset="0"/>
                <a:cs typeface="Verdana"/>
              </a:rPr>
              <a:t>states </a:t>
            </a:r>
            <a:r>
              <a:rPr lang="en-US" sz="1600" b="1" i="1" u="sng" spc="30" dirty="0">
                <a:latin typeface="Verdana" panose="020B0604030504040204" pitchFamily="34" charset="0"/>
                <a:ea typeface="Verdana" panose="020B0604030504040204" pitchFamily="34" charset="0"/>
                <a:cs typeface="Verdana"/>
              </a:rPr>
              <a:t>that </a:t>
            </a:r>
            <a:r>
              <a:rPr lang="en-US" sz="1600" b="1" i="1" u="sng" spc="50" dirty="0">
                <a:latin typeface="Verdana" panose="020B0604030504040204" pitchFamily="34" charset="0"/>
                <a:ea typeface="Verdana" panose="020B0604030504040204" pitchFamily="34" charset="0"/>
                <a:cs typeface="Verdana"/>
              </a:rPr>
              <a:t>the </a:t>
            </a:r>
            <a:r>
              <a:rPr lang="en-US" sz="1600" b="1" i="1" u="sng" spc="40" dirty="0">
                <a:latin typeface="Verdana" panose="020B0604030504040204" pitchFamily="34" charset="0"/>
                <a:ea typeface="Verdana" panose="020B0604030504040204" pitchFamily="34" charset="0"/>
                <a:cs typeface="Verdana"/>
              </a:rPr>
              <a:t>mean </a:t>
            </a:r>
            <a:r>
              <a:rPr lang="en-US" sz="1600" b="1" i="1" u="sng" spc="-10" dirty="0">
                <a:latin typeface="Verdana" panose="020B0604030504040204" pitchFamily="34" charset="0"/>
                <a:ea typeface="Verdana" panose="020B0604030504040204" pitchFamily="34" charset="0"/>
                <a:cs typeface="Verdana"/>
              </a:rPr>
              <a:t>values  </a:t>
            </a:r>
            <a:r>
              <a:rPr lang="en-US" sz="1600" b="1" i="1" u="sng" spc="60" dirty="0">
                <a:latin typeface="Verdana" panose="020B0604030504040204" pitchFamily="34" charset="0"/>
                <a:ea typeface="Verdana" panose="020B0604030504040204" pitchFamily="34" charset="0"/>
                <a:cs typeface="Verdana"/>
              </a:rPr>
              <a:t>from</a:t>
            </a:r>
            <a:r>
              <a:rPr lang="en-US" sz="1600" b="1" i="1" u="sng" spc="-235" dirty="0">
                <a:latin typeface="Verdana" panose="020B0604030504040204" pitchFamily="34" charset="0"/>
                <a:ea typeface="Verdana" panose="020B0604030504040204" pitchFamily="34" charset="0"/>
                <a:cs typeface="Verdana"/>
              </a:rPr>
              <a:t> </a:t>
            </a:r>
            <a:r>
              <a:rPr lang="en-US" sz="1600" b="1" i="1" u="sng" spc="-40" dirty="0">
                <a:latin typeface="Verdana" panose="020B0604030504040204" pitchFamily="34" charset="0"/>
                <a:ea typeface="Verdana" panose="020B0604030504040204" pitchFamily="34" charset="0"/>
                <a:cs typeface="Verdana"/>
              </a:rPr>
              <a:t>a</a:t>
            </a:r>
            <a:r>
              <a:rPr lang="en-US" sz="1600" b="1" i="1" u="sng" spc="-235" dirty="0">
                <a:latin typeface="Verdana" panose="020B0604030504040204" pitchFamily="34" charset="0"/>
                <a:ea typeface="Verdana" panose="020B0604030504040204" pitchFamily="34" charset="0"/>
                <a:cs typeface="Verdana"/>
              </a:rPr>
              <a:t> </a:t>
            </a:r>
            <a:r>
              <a:rPr lang="en-US" sz="1600" b="1" i="1" u="sng" spc="55" dirty="0">
                <a:latin typeface="Verdana" panose="020B0604030504040204" pitchFamily="34" charset="0"/>
                <a:ea typeface="Verdana" panose="020B0604030504040204" pitchFamily="34" charset="0"/>
                <a:cs typeface="Verdana"/>
              </a:rPr>
              <a:t>group</a:t>
            </a:r>
            <a:r>
              <a:rPr lang="en-US" sz="1600" b="1" i="1" u="sng" spc="-225" dirty="0">
                <a:latin typeface="Verdana" panose="020B0604030504040204" pitchFamily="34" charset="0"/>
                <a:ea typeface="Verdana" panose="020B0604030504040204" pitchFamily="34" charset="0"/>
                <a:cs typeface="Verdana"/>
              </a:rPr>
              <a:t> </a:t>
            </a:r>
            <a:r>
              <a:rPr lang="en-US" sz="1600" b="1" i="1" u="sng" spc="110" dirty="0">
                <a:latin typeface="Verdana" panose="020B0604030504040204" pitchFamily="34" charset="0"/>
                <a:ea typeface="Verdana" panose="020B0604030504040204" pitchFamily="34" charset="0"/>
                <a:cs typeface="Verdana"/>
              </a:rPr>
              <a:t>of</a:t>
            </a:r>
            <a:r>
              <a:rPr lang="en-US" sz="1600" b="1" i="1" u="sng" spc="-225" dirty="0">
                <a:latin typeface="Verdana" panose="020B0604030504040204" pitchFamily="34" charset="0"/>
                <a:ea typeface="Verdana" panose="020B0604030504040204" pitchFamily="34" charset="0"/>
                <a:cs typeface="Verdana"/>
              </a:rPr>
              <a:t>  </a:t>
            </a:r>
            <a:r>
              <a:rPr lang="en-US" sz="1600" b="1" i="1" u="sng" spc="25" dirty="0">
                <a:latin typeface="Verdana" panose="020B0604030504040204" pitchFamily="34" charset="0"/>
                <a:ea typeface="Verdana" panose="020B0604030504040204" pitchFamily="34" charset="0"/>
                <a:cs typeface="Verdana"/>
              </a:rPr>
              <a:t>samples</a:t>
            </a:r>
            <a:r>
              <a:rPr lang="en-US" sz="1600" b="1" i="1" u="sng" spc="-225" dirty="0">
                <a:latin typeface="Verdana" panose="020B0604030504040204" pitchFamily="34" charset="0"/>
                <a:ea typeface="Verdana" panose="020B0604030504040204" pitchFamily="34" charset="0"/>
                <a:cs typeface="Verdana"/>
              </a:rPr>
              <a:t> </a:t>
            </a:r>
            <a:r>
              <a:rPr lang="en-US" sz="1600" b="1" i="1" u="sng" spc="55" dirty="0">
                <a:latin typeface="Verdana" panose="020B0604030504040204" pitchFamily="34" charset="0"/>
                <a:ea typeface="Verdana" panose="020B0604030504040204" pitchFamily="34" charset="0"/>
                <a:cs typeface="Verdana"/>
              </a:rPr>
              <a:t>will</a:t>
            </a:r>
            <a:r>
              <a:rPr lang="en-US" sz="1600" b="1" i="1" u="sng" spc="-245" dirty="0">
                <a:latin typeface="Verdana" panose="020B0604030504040204" pitchFamily="34" charset="0"/>
                <a:ea typeface="Verdana" panose="020B0604030504040204" pitchFamily="34" charset="0"/>
                <a:cs typeface="Verdana"/>
              </a:rPr>
              <a:t> </a:t>
            </a:r>
            <a:r>
              <a:rPr lang="en-US" sz="1600" b="1" i="1" u="sng" spc="95" dirty="0">
                <a:latin typeface="Verdana" panose="020B0604030504040204" pitchFamily="34" charset="0"/>
                <a:ea typeface="Verdana" panose="020B0604030504040204" pitchFamily="34" charset="0"/>
                <a:cs typeface="Verdana"/>
              </a:rPr>
              <a:t>be</a:t>
            </a:r>
            <a:r>
              <a:rPr lang="en-US" sz="1600" b="1" i="1" u="sng" spc="-215" dirty="0">
                <a:latin typeface="Verdana" panose="020B0604030504040204" pitchFamily="34" charset="0"/>
                <a:ea typeface="Verdana" panose="020B0604030504040204" pitchFamily="34" charset="0"/>
                <a:cs typeface="Verdana"/>
              </a:rPr>
              <a:t> </a:t>
            </a:r>
            <a:r>
              <a:rPr lang="en-US" sz="1600" b="1" i="1" u="sng" spc="-70" dirty="0">
                <a:latin typeface="Verdana" panose="020B0604030504040204" pitchFamily="34" charset="0"/>
                <a:ea typeface="Verdana" panose="020B0604030504040204" pitchFamily="34" charset="0"/>
                <a:cs typeface="Verdana"/>
              </a:rPr>
              <a:t>normally  </a:t>
            </a:r>
            <a:r>
              <a:rPr lang="en-US" sz="1600" b="1" i="1" u="sng" spc="-30" dirty="0">
                <a:latin typeface="Verdana" panose="020B0604030504040204" pitchFamily="34" charset="0"/>
                <a:ea typeface="Verdana" panose="020B0604030504040204" pitchFamily="34" charset="0"/>
                <a:cs typeface="Verdana"/>
              </a:rPr>
              <a:t>distributed</a:t>
            </a:r>
            <a:r>
              <a:rPr lang="en-US" sz="1600" b="1" i="1" u="sng" spc="-254" dirty="0">
                <a:latin typeface="Verdana" panose="020B0604030504040204" pitchFamily="34" charset="0"/>
                <a:ea typeface="Verdana" panose="020B0604030504040204" pitchFamily="34" charset="0"/>
                <a:cs typeface="Verdana"/>
              </a:rPr>
              <a:t> </a:t>
            </a:r>
            <a:r>
              <a:rPr lang="en-US" sz="1600" b="1" i="1" u="sng" spc="60" dirty="0">
                <a:latin typeface="Verdana" panose="020B0604030504040204" pitchFamily="34" charset="0"/>
                <a:ea typeface="Verdana" panose="020B0604030504040204" pitchFamily="34" charset="0"/>
                <a:cs typeface="Verdana"/>
              </a:rPr>
              <a:t>about</a:t>
            </a:r>
            <a:r>
              <a:rPr lang="en-US" sz="1600" b="1" i="1" u="sng" spc="-220" dirty="0">
                <a:latin typeface="Verdana" panose="020B0604030504040204" pitchFamily="34" charset="0"/>
                <a:ea typeface="Verdana" panose="020B0604030504040204" pitchFamily="34" charset="0"/>
                <a:cs typeface="Verdana"/>
              </a:rPr>
              <a:t> </a:t>
            </a:r>
            <a:r>
              <a:rPr lang="en-US" sz="1600" b="1" i="1" u="sng" spc="50" dirty="0">
                <a:latin typeface="Verdana" panose="020B0604030504040204" pitchFamily="34" charset="0"/>
                <a:ea typeface="Verdana" panose="020B0604030504040204" pitchFamily="34" charset="0"/>
                <a:cs typeface="Verdana"/>
              </a:rPr>
              <a:t>the</a:t>
            </a:r>
            <a:r>
              <a:rPr lang="en-US" sz="1600" b="1" i="1" u="sng" spc="-225" dirty="0">
                <a:latin typeface="Verdana" panose="020B0604030504040204" pitchFamily="34" charset="0"/>
                <a:ea typeface="Verdana" panose="020B0604030504040204" pitchFamily="34" charset="0"/>
                <a:cs typeface="Verdana"/>
              </a:rPr>
              <a:t> </a:t>
            </a:r>
            <a:r>
              <a:rPr lang="en-US" sz="1600" b="1" i="1" u="sng" spc="60" dirty="0">
                <a:latin typeface="Verdana" panose="020B0604030504040204" pitchFamily="34" charset="0"/>
                <a:ea typeface="Verdana" panose="020B0604030504040204" pitchFamily="34" charset="0"/>
                <a:cs typeface="Verdana"/>
              </a:rPr>
              <a:t>population</a:t>
            </a:r>
            <a:r>
              <a:rPr lang="en-US" sz="1600" b="1" i="1" u="sng" spc="-215" dirty="0">
                <a:latin typeface="Verdana" panose="020B0604030504040204" pitchFamily="34" charset="0"/>
                <a:ea typeface="Verdana" panose="020B0604030504040204" pitchFamily="34" charset="0"/>
                <a:cs typeface="Verdana"/>
              </a:rPr>
              <a:t> </a:t>
            </a:r>
            <a:r>
              <a:rPr lang="en-US" sz="1600" b="1" i="1" u="sng" spc="-15" dirty="0">
                <a:latin typeface="Verdana" panose="020B0604030504040204" pitchFamily="34" charset="0"/>
                <a:ea typeface="Verdana" panose="020B0604030504040204" pitchFamily="34" charset="0"/>
                <a:cs typeface="Verdana"/>
              </a:rPr>
              <a:t>mean,</a:t>
            </a:r>
            <a:r>
              <a:rPr lang="en-US" sz="1600" b="1" i="1" u="sng" dirty="0">
                <a:latin typeface="Verdana" panose="020B0604030504040204" pitchFamily="34" charset="0"/>
                <a:ea typeface="Verdana" panose="020B0604030504040204" pitchFamily="34" charset="0"/>
                <a:cs typeface="Verdana"/>
              </a:rPr>
              <a:t> </a:t>
            </a:r>
            <a:r>
              <a:rPr lang="en-US" sz="1600" b="1" i="1" u="sng" spc="25" dirty="0">
                <a:latin typeface="Verdana" panose="020B0604030504040204" pitchFamily="34" charset="0"/>
                <a:ea typeface="Verdana" panose="020B0604030504040204" pitchFamily="34" charset="0"/>
                <a:cs typeface="Verdana"/>
              </a:rPr>
              <a:t>even</a:t>
            </a:r>
            <a:r>
              <a:rPr lang="en-US" sz="1600" b="1" i="1" u="sng" spc="-240" dirty="0">
                <a:latin typeface="Verdana" panose="020B0604030504040204" pitchFamily="34" charset="0"/>
                <a:ea typeface="Verdana" panose="020B0604030504040204" pitchFamily="34" charset="0"/>
                <a:cs typeface="Verdana"/>
              </a:rPr>
              <a:t> </a:t>
            </a:r>
            <a:r>
              <a:rPr lang="en-US" sz="1600" b="1" i="1" u="sng" spc="45" dirty="0">
                <a:latin typeface="Verdana" panose="020B0604030504040204" pitchFamily="34" charset="0"/>
                <a:ea typeface="Verdana" panose="020B0604030504040204" pitchFamily="34" charset="0"/>
                <a:cs typeface="Verdana"/>
              </a:rPr>
              <a:t>if</a:t>
            </a:r>
            <a:r>
              <a:rPr lang="en-US" sz="1600" b="1" i="1" u="sng" spc="-229" dirty="0">
                <a:latin typeface="Verdana" panose="020B0604030504040204" pitchFamily="34" charset="0"/>
                <a:ea typeface="Verdana" panose="020B0604030504040204" pitchFamily="34" charset="0"/>
                <a:cs typeface="Verdana"/>
              </a:rPr>
              <a:t> </a:t>
            </a:r>
            <a:r>
              <a:rPr lang="en-US" sz="1600" b="1" i="1" u="sng" spc="50" dirty="0">
                <a:latin typeface="Verdana" panose="020B0604030504040204" pitchFamily="34" charset="0"/>
                <a:ea typeface="Verdana" panose="020B0604030504040204" pitchFamily="34" charset="0"/>
                <a:cs typeface="Verdana"/>
              </a:rPr>
              <a:t>the</a:t>
            </a:r>
            <a:r>
              <a:rPr lang="en-US" sz="1600" b="1" i="1" u="sng" spc="-220" dirty="0">
                <a:latin typeface="Verdana" panose="020B0604030504040204" pitchFamily="34" charset="0"/>
                <a:ea typeface="Verdana" panose="020B0604030504040204" pitchFamily="34" charset="0"/>
                <a:cs typeface="Verdana"/>
              </a:rPr>
              <a:t> </a:t>
            </a:r>
            <a:r>
              <a:rPr lang="en-US" sz="1600" b="1" i="1" u="sng" spc="60" dirty="0">
                <a:latin typeface="Verdana" panose="020B0604030504040204" pitchFamily="34" charset="0"/>
                <a:ea typeface="Verdana" panose="020B0604030504040204" pitchFamily="34" charset="0"/>
                <a:cs typeface="Verdana"/>
              </a:rPr>
              <a:t>population</a:t>
            </a:r>
            <a:r>
              <a:rPr lang="en-US" sz="1600" b="1" i="1" u="sng" spc="-220" dirty="0">
                <a:latin typeface="Verdana" panose="020B0604030504040204" pitchFamily="34" charset="0"/>
                <a:ea typeface="Verdana" panose="020B0604030504040204" pitchFamily="34" charset="0"/>
                <a:cs typeface="Verdana"/>
              </a:rPr>
              <a:t> </a:t>
            </a:r>
            <a:r>
              <a:rPr lang="en-US" sz="1600" b="1" i="1" u="sng" spc="25" dirty="0">
                <a:latin typeface="Verdana" panose="020B0604030504040204" pitchFamily="34" charset="0"/>
                <a:ea typeface="Verdana" panose="020B0604030504040204" pitchFamily="34" charset="0"/>
                <a:cs typeface="Verdana"/>
              </a:rPr>
              <a:t>itself</a:t>
            </a:r>
            <a:r>
              <a:rPr lang="en-US" sz="1600" b="1" i="1" u="sng" spc="-235" dirty="0">
                <a:latin typeface="Verdana" panose="020B0604030504040204" pitchFamily="34" charset="0"/>
                <a:ea typeface="Verdana" panose="020B0604030504040204" pitchFamily="34" charset="0"/>
                <a:cs typeface="Verdana"/>
              </a:rPr>
              <a:t> </a:t>
            </a:r>
            <a:r>
              <a:rPr lang="en-US" sz="1600" b="1" i="1" u="sng" spc="-25" dirty="0">
                <a:latin typeface="Verdana" panose="020B0604030504040204" pitchFamily="34" charset="0"/>
                <a:ea typeface="Verdana" panose="020B0604030504040204" pitchFamily="34" charset="0"/>
                <a:cs typeface="Verdana"/>
              </a:rPr>
              <a:t>is</a:t>
            </a:r>
            <a:r>
              <a:rPr lang="en-US" sz="1600" b="1" i="1" u="sng" spc="-229" dirty="0">
                <a:latin typeface="Verdana" panose="020B0604030504040204" pitchFamily="34" charset="0"/>
                <a:ea typeface="Verdana" panose="020B0604030504040204" pitchFamily="34" charset="0"/>
                <a:cs typeface="Verdana"/>
              </a:rPr>
              <a:t> </a:t>
            </a:r>
            <a:r>
              <a:rPr lang="en-US" sz="1600" b="1" i="1" u="sng" spc="75" dirty="0">
                <a:latin typeface="Verdana" panose="020B0604030504040204" pitchFamily="34" charset="0"/>
                <a:ea typeface="Verdana" panose="020B0604030504040204" pitchFamily="34" charset="0"/>
                <a:cs typeface="Verdana"/>
              </a:rPr>
              <a:t>not</a:t>
            </a:r>
            <a:r>
              <a:rPr lang="en-US" sz="1600" b="1" i="1" u="sng" spc="-220" dirty="0">
                <a:latin typeface="Verdana" panose="020B0604030504040204" pitchFamily="34" charset="0"/>
                <a:ea typeface="Verdana" panose="020B0604030504040204" pitchFamily="34" charset="0"/>
                <a:cs typeface="Verdana"/>
              </a:rPr>
              <a:t> </a:t>
            </a:r>
            <a:r>
              <a:rPr lang="en-US" sz="1600" b="1" i="1" u="sng" spc="10" dirty="0">
                <a:latin typeface="Verdana" panose="020B0604030504040204" pitchFamily="34" charset="0"/>
                <a:ea typeface="Verdana" panose="020B0604030504040204" pitchFamily="34" charset="0"/>
                <a:cs typeface="Verdana"/>
              </a:rPr>
              <a:t>normally  </a:t>
            </a:r>
            <a:r>
              <a:rPr lang="en-US" sz="1600" b="1" i="1" u="sng" spc="20" dirty="0">
                <a:latin typeface="Verdana" panose="020B0604030504040204" pitchFamily="34" charset="0"/>
                <a:ea typeface="Verdana" panose="020B0604030504040204" pitchFamily="34" charset="0"/>
                <a:cs typeface="Verdana"/>
              </a:rPr>
              <a:t>distributed.</a:t>
            </a:r>
            <a:endParaRPr lang="en-US" sz="1600" b="1" i="1" u="sng" dirty="0">
              <a:latin typeface="Verdana" panose="020B0604030504040204" pitchFamily="34" charset="0"/>
              <a:ea typeface="Verdana" panose="020B0604030504040204" pitchFamily="34" charset="0"/>
              <a:cs typeface="Verdana"/>
            </a:endParaRPr>
          </a:p>
          <a:p>
            <a:pPr>
              <a:lnSpc>
                <a:spcPct val="110000"/>
              </a:lnSpc>
            </a:pPr>
            <a:endParaRPr lang="en-US" sz="1600" spc="55" dirty="0">
              <a:latin typeface="Verdana" panose="020B0604030504040204" pitchFamily="34" charset="0"/>
              <a:ea typeface="Verdana" panose="020B0604030504040204" pitchFamily="34" charset="0"/>
              <a:cs typeface="Verdana"/>
            </a:endParaRPr>
          </a:p>
          <a:p>
            <a:pPr>
              <a:lnSpc>
                <a:spcPct val="110000"/>
              </a:lnSpc>
            </a:pPr>
            <a:endParaRPr lang="en-US" sz="1600" dirty="0"/>
          </a:p>
        </p:txBody>
      </p:sp>
      <p:pic>
        <p:nvPicPr>
          <p:cNvPr id="22530" name="Picture 2" descr="Image result for central limit theorem">
            <a:extLst>
              <a:ext uri="{FF2B5EF4-FFF2-40B4-BE49-F238E27FC236}">
                <a16:creationId xmlns:a16="http://schemas.microsoft.com/office/drawing/2014/main" id="{CFCE3006-B101-45DE-945D-1A93594734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4411" y="2221905"/>
            <a:ext cx="4960443" cy="3038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402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3FE50-ED47-4C8B-955E-89CA1FA4D650}"/>
              </a:ext>
            </a:extLst>
          </p:cNvPr>
          <p:cNvSpPr>
            <a:spLocks noGrp="1"/>
          </p:cNvSpPr>
          <p:nvPr>
            <p:ph type="title"/>
          </p:nvPr>
        </p:nvSpPr>
        <p:spPr/>
        <p:txBody>
          <a:bodyPr/>
          <a:lstStyle/>
          <a:p>
            <a:r>
              <a:rPr lang="en-US" dirty="0"/>
              <a:t>Example for </a:t>
            </a:r>
            <a:r>
              <a:rPr lang="en-US" dirty="0" err="1"/>
              <a:t>clt</a:t>
            </a:r>
            <a:endParaRPr lang="en-US" dirty="0"/>
          </a:p>
        </p:txBody>
      </p:sp>
      <p:sp>
        <p:nvSpPr>
          <p:cNvPr id="3" name="Content Placeholder 2">
            <a:extLst>
              <a:ext uri="{FF2B5EF4-FFF2-40B4-BE49-F238E27FC236}">
                <a16:creationId xmlns:a16="http://schemas.microsoft.com/office/drawing/2014/main" id="{68280996-4257-4292-84E5-F2B504491B0E}"/>
              </a:ext>
            </a:extLst>
          </p:cNvPr>
          <p:cNvSpPr>
            <a:spLocks noGrp="1"/>
          </p:cNvSpPr>
          <p:nvPr>
            <p:ph idx="1"/>
          </p:nvPr>
        </p:nvSpPr>
        <p:spPr>
          <a:xfrm>
            <a:off x="1451579" y="2015733"/>
            <a:ext cx="9603275" cy="530698"/>
          </a:xfrm>
        </p:spPr>
        <p:txBody>
          <a:bodyPr/>
          <a:lstStyle/>
          <a:p>
            <a:pPr marL="0" indent="0">
              <a:buNone/>
            </a:pPr>
            <a:r>
              <a:rPr lang="en-US" dirty="0"/>
              <a:t>Consider this example distribution of the population with mean 3.5 </a:t>
            </a:r>
          </a:p>
        </p:txBody>
      </p:sp>
      <p:pic>
        <p:nvPicPr>
          <p:cNvPr id="14" name="Picture 13">
            <a:extLst>
              <a:ext uri="{FF2B5EF4-FFF2-40B4-BE49-F238E27FC236}">
                <a16:creationId xmlns:a16="http://schemas.microsoft.com/office/drawing/2014/main" id="{F071ECE8-9B2D-4A4D-A5B5-3FA09C096395}"/>
              </a:ext>
            </a:extLst>
          </p:cNvPr>
          <p:cNvPicPr>
            <a:picLocks noChangeAspect="1"/>
          </p:cNvPicPr>
          <p:nvPr/>
        </p:nvPicPr>
        <p:blipFill>
          <a:blip r:embed="rId2"/>
          <a:stretch>
            <a:fillRect/>
          </a:stretch>
        </p:blipFill>
        <p:spPr>
          <a:xfrm>
            <a:off x="2435427" y="2546431"/>
            <a:ext cx="7947064" cy="4009223"/>
          </a:xfrm>
          <a:prstGeom prst="rect">
            <a:avLst/>
          </a:prstGeom>
        </p:spPr>
      </p:pic>
    </p:spTree>
    <p:extLst>
      <p:ext uri="{BB962C8B-B14F-4D97-AF65-F5344CB8AC3E}">
        <p14:creationId xmlns:p14="http://schemas.microsoft.com/office/powerpoint/2010/main" val="3694751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7"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DFB11F0-BB7F-4A2E-9C42-A9DD54413DEA}"/>
              </a:ext>
            </a:extLst>
          </p:cNvPr>
          <p:cNvSpPr>
            <a:spLocks noGrp="1"/>
          </p:cNvSpPr>
          <p:nvPr>
            <p:ph type="title"/>
          </p:nvPr>
        </p:nvSpPr>
        <p:spPr>
          <a:xfrm>
            <a:off x="1451580" y="804520"/>
            <a:ext cx="4176511" cy="1049235"/>
          </a:xfrm>
        </p:spPr>
        <p:txBody>
          <a:bodyPr>
            <a:normAutofit/>
          </a:bodyPr>
          <a:lstStyle/>
          <a:p>
            <a:r>
              <a:rPr lang="en-US" dirty="0"/>
              <a:t>Example for </a:t>
            </a:r>
            <a:r>
              <a:rPr lang="en-US" dirty="0" err="1"/>
              <a:t>clt</a:t>
            </a:r>
            <a:endParaRPr lang="en-US" dirty="0"/>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A060EFFB-ACC0-4FFF-BC33-4AEC6884B9EC}"/>
              </a:ext>
            </a:extLst>
          </p:cNvPr>
          <p:cNvSpPr>
            <a:spLocks noGrp="1"/>
          </p:cNvSpPr>
          <p:nvPr>
            <p:ph idx="1"/>
          </p:nvPr>
        </p:nvSpPr>
        <p:spPr>
          <a:xfrm>
            <a:off x="1451581" y="2015732"/>
            <a:ext cx="4172212" cy="3450613"/>
          </a:xfrm>
        </p:spPr>
        <p:txBody>
          <a:bodyPr>
            <a:normAutofit/>
          </a:bodyPr>
          <a:lstStyle/>
          <a:p>
            <a:r>
              <a:rPr lang="en-US" dirty="0"/>
              <a:t>Here when we take different samples from the population and find their means we would get the following distribution</a:t>
            </a:r>
          </a:p>
        </p:txBody>
      </p:sp>
      <p:pic>
        <p:nvPicPr>
          <p:cNvPr id="4" name="Picture 3">
            <a:extLst>
              <a:ext uri="{FF2B5EF4-FFF2-40B4-BE49-F238E27FC236}">
                <a16:creationId xmlns:a16="http://schemas.microsoft.com/office/drawing/2014/main" id="{64BE5056-92D1-464E-A1D8-05903BDFA50B}"/>
              </a:ext>
            </a:extLst>
          </p:cNvPr>
          <p:cNvPicPr>
            <a:picLocks noChangeAspect="1"/>
          </p:cNvPicPr>
          <p:nvPr/>
        </p:nvPicPr>
        <p:blipFill rotWithShape="1">
          <a:blip r:embed="rId2"/>
          <a:srcRect b="6847"/>
          <a:stretch/>
        </p:blipFill>
        <p:spPr>
          <a:xfrm>
            <a:off x="5623793" y="1164951"/>
            <a:ext cx="6471751" cy="4015057"/>
          </a:xfrm>
          <a:prstGeom prst="rect">
            <a:avLst/>
          </a:prstGeom>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642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11F0-BB7F-4A2E-9C42-A9DD54413DEA}"/>
              </a:ext>
            </a:extLst>
          </p:cNvPr>
          <p:cNvSpPr>
            <a:spLocks noGrp="1"/>
          </p:cNvSpPr>
          <p:nvPr>
            <p:ph type="title"/>
          </p:nvPr>
        </p:nvSpPr>
        <p:spPr/>
        <p:txBody>
          <a:bodyPr/>
          <a:lstStyle/>
          <a:p>
            <a:r>
              <a:rPr lang="en-US" dirty="0"/>
              <a:t>Example for </a:t>
            </a:r>
            <a:r>
              <a:rPr lang="en-US" dirty="0" err="1"/>
              <a:t>clt</a:t>
            </a:r>
            <a:endParaRPr lang="en-US" dirty="0"/>
          </a:p>
        </p:txBody>
      </p:sp>
      <p:pic>
        <p:nvPicPr>
          <p:cNvPr id="4" name="Picture 3">
            <a:extLst>
              <a:ext uri="{FF2B5EF4-FFF2-40B4-BE49-F238E27FC236}">
                <a16:creationId xmlns:a16="http://schemas.microsoft.com/office/drawing/2014/main" id="{EFA60FFE-89CD-499B-8277-1E2E1F522504}"/>
              </a:ext>
            </a:extLst>
          </p:cNvPr>
          <p:cNvPicPr>
            <a:picLocks noChangeAspect="1"/>
          </p:cNvPicPr>
          <p:nvPr/>
        </p:nvPicPr>
        <p:blipFill rotWithShape="1">
          <a:blip r:embed="rId3"/>
          <a:srcRect b="4907"/>
          <a:stretch/>
        </p:blipFill>
        <p:spPr>
          <a:xfrm>
            <a:off x="1576528" y="2176919"/>
            <a:ext cx="9353375" cy="4504341"/>
          </a:xfrm>
          <a:prstGeom prst="rect">
            <a:avLst/>
          </a:prstGeom>
        </p:spPr>
      </p:pic>
      <p:sp>
        <p:nvSpPr>
          <p:cNvPr id="5" name="TextBox 4">
            <a:extLst>
              <a:ext uri="{FF2B5EF4-FFF2-40B4-BE49-F238E27FC236}">
                <a16:creationId xmlns:a16="http://schemas.microsoft.com/office/drawing/2014/main" id="{3AE123EF-6264-4572-8825-87F4603F2B37}"/>
              </a:ext>
            </a:extLst>
          </p:cNvPr>
          <p:cNvSpPr txBox="1"/>
          <p:nvPr/>
        </p:nvSpPr>
        <p:spPr>
          <a:xfrm>
            <a:off x="1203767" y="1853754"/>
            <a:ext cx="11354765" cy="646331"/>
          </a:xfrm>
          <a:prstGeom prst="rect">
            <a:avLst/>
          </a:prstGeom>
          <a:noFill/>
        </p:spPr>
        <p:txBody>
          <a:bodyPr wrap="square" rtlCol="0">
            <a:spAutoFit/>
          </a:bodyPr>
          <a:lstStyle/>
          <a:p>
            <a:r>
              <a:rPr lang="en-US" spc="5" dirty="0">
                <a:solidFill>
                  <a:srgbClr val="585858"/>
                </a:solidFill>
                <a:latin typeface="Verdana"/>
              </a:rPr>
              <a:t>That is 95% of all the sample means should fall within </a:t>
            </a:r>
            <a:r>
              <a:rPr lang="en-US" spc="-145" dirty="0">
                <a:solidFill>
                  <a:srgbClr val="585858"/>
                </a:solidFill>
                <a:latin typeface="DejaVu Sans"/>
                <a:cs typeface="DejaVu Sans"/>
              </a:rPr>
              <a:t>2𝜎</a:t>
            </a:r>
            <a:r>
              <a:rPr lang="en-US" spc="-55" dirty="0">
                <a:solidFill>
                  <a:srgbClr val="585858"/>
                </a:solidFill>
                <a:latin typeface="DejaVu Sans"/>
                <a:cs typeface="DejaVu Sans"/>
              </a:rPr>
              <a:t>  of the population mean</a:t>
            </a:r>
            <a:endParaRPr lang="en-US" dirty="0"/>
          </a:p>
          <a:p>
            <a:endParaRPr lang="en-US" dirty="0"/>
          </a:p>
        </p:txBody>
      </p:sp>
    </p:spTree>
    <p:extLst>
      <p:ext uri="{BB962C8B-B14F-4D97-AF65-F5344CB8AC3E}">
        <p14:creationId xmlns:p14="http://schemas.microsoft.com/office/powerpoint/2010/main" val="949150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3134" y="291976"/>
            <a:ext cx="10596879" cy="2165465"/>
          </a:xfrm>
          <a:prstGeom prst="rect">
            <a:avLst/>
          </a:prstGeom>
        </p:spPr>
        <p:txBody>
          <a:bodyPr vert="horz" wrap="square" lIns="0" tIns="71120" rIns="0" bIns="0" rtlCol="0">
            <a:spAutoFit/>
          </a:bodyPr>
          <a:lstStyle/>
          <a:p>
            <a:pPr marL="16933" marR="6773" indent="822093">
              <a:lnSpc>
                <a:spcPct val="119600"/>
              </a:lnSpc>
              <a:spcBef>
                <a:spcPts val="560"/>
              </a:spcBef>
            </a:pPr>
            <a:r>
              <a:rPr sz="4267" spc="152" dirty="0">
                <a:latin typeface="Verdana"/>
                <a:cs typeface="Verdana"/>
              </a:rPr>
              <a:t>Proof</a:t>
            </a:r>
            <a:r>
              <a:rPr sz="4267" spc="-373" dirty="0">
                <a:latin typeface="Verdana"/>
                <a:cs typeface="Verdana"/>
              </a:rPr>
              <a:t> </a:t>
            </a:r>
            <a:r>
              <a:rPr sz="4267" spc="173" dirty="0">
                <a:latin typeface="Verdana"/>
                <a:cs typeface="Verdana"/>
              </a:rPr>
              <a:t>of</a:t>
            </a:r>
            <a:r>
              <a:rPr sz="4267" spc="-339" dirty="0">
                <a:latin typeface="Verdana"/>
                <a:cs typeface="Verdana"/>
              </a:rPr>
              <a:t> </a:t>
            </a:r>
            <a:r>
              <a:rPr sz="4267" spc="53" dirty="0">
                <a:latin typeface="Verdana"/>
                <a:cs typeface="Verdana"/>
              </a:rPr>
              <a:t>CLT</a:t>
            </a:r>
            <a:r>
              <a:rPr sz="4267" spc="-360" dirty="0">
                <a:latin typeface="Verdana"/>
                <a:cs typeface="Verdana"/>
              </a:rPr>
              <a:t> </a:t>
            </a:r>
            <a:r>
              <a:rPr sz="4267" spc="40" dirty="0">
                <a:latin typeface="Verdana"/>
                <a:cs typeface="Verdana"/>
              </a:rPr>
              <a:t>Available</a:t>
            </a:r>
            <a:r>
              <a:rPr sz="4267" spc="-393" dirty="0">
                <a:latin typeface="Verdana"/>
                <a:cs typeface="Verdana"/>
              </a:rPr>
              <a:t> </a:t>
            </a:r>
            <a:r>
              <a:rPr sz="4267" spc="127" dirty="0">
                <a:latin typeface="Verdana"/>
                <a:cs typeface="Verdana"/>
              </a:rPr>
              <a:t>on</a:t>
            </a:r>
            <a:r>
              <a:rPr sz="4267" spc="-380" dirty="0">
                <a:latin typeface="Verdana"/>
                <a:cs typeface="Verdana"/>
              </a:rPr>
              <a:t> </a:t>
            </a:r>
            <a:r>
              <a:rPr sz="4267" spc="67" dirty="0">
                <a:latin typeface="Verdana"/>
                <a:cs typeface="Verdana"/>
              </a:rPr>
              <a:t>Wikipedia  </a:t>
            </a:r>
            <a:r>
              <a:rPr sz="3733" spc="47" dirty="0">
                <a:solidFill>
                  <a:srgbClr val="585858"/>
                </a:solidFill>
                <a:latin typeface="Verdana"/>
                <a:cs typeface="Verdana"/>
              </a:rPr>
              <a:t>For </a:t>
            </a:r>
            <a:r>
              <a:rPr sz="3733" spc="60" dirty="0">
                <a:solidFill>
                  <a:srgbClr val="585858"/>
                </a:solidFill>
                <a:latin typeface="Verdana"/>
                <a:cs typeface="Verdana"/>
              </a:rPr>
              <a:t>those </a:t>
            </a:r>
            <a:r>
              <a:rPr sz="3733" spc="180" dirty="0">
                <a:solidFill>
                  <a:srgbClr val="585858"/>
                </a:solidFill>
                <a:latin typeface="Verdana"/>
                <a:cs typeface="Verdana"/>
              </a:rPr>
              <a:t>who </a:t>
            </a:r>
            <a:r>
              <a:rPr sz="3733" spc="-33" dirty="0">
                <a:solidFill>
                  <a:srgbClr val="585858"/>
                </a:solidFill>
                <a:latin typeface="Verdana"/>
                <a:cs typeface="Verdana"/>
              </a:rPr>
              <a:t>are </a:t>
            </a:r>
            <a:r>
              <a:rPr sz="3733" spc="-7" dirty="0">
                <a:solidFill>
                  <a:srgbClr val="585858"/>
                </a:solidFill>
                <a:latin typeface="Verdana"/>
                <a:cs typeface="Verdana"/>
              </a:rPr>
              <a:t>curious, </a:t>
            </a:r>
            <a:r>
              <a:rPr sz="3733" spc="67" dirty="0">
                <a:solidFill>
                  <a:srgbClr val="585858"/>
                </a:solidFill>
                <a:latin typeface="Verdana"/>
                <a:cs typeface="Verdana"/>
              </a:rPr>
              <a:t>the </a:t>
            </a:r>
            <a:r>
              <a:rPr sz="3733" spc="40" dirty="0">
                <a:solidFill>
                  <a:srgbClr val="585858"/>
                </a:solidFill>
                <a:latin typeface="Verdana"/>
                <a:cs typeface="Verdana"/>
              </a:rPr>
              <a:t>full </a:t>
            </a:r>
            <a:r>
              <a:rPr sz="3733" spc="100" dirty="0">
                <a:solidFill>
                  <a:srgbClr val="585858"/>
                </a:solidFill>
                <a:latin typeface="Verdana"/>
                <a:cs typeface="Verdana"/>
              </a:rPr>
              <a:t>proof </a:t>
            </a:r>
            <a:r>
              <a:rPr sz="3733" spc="140" dirty="0">
                <a:solidFill>
                  <a:srgbClr val="585858"/>
                </a:solidFill>
                <a:latin typeface="Verdana"/>
                <a:cs typeface="Verdana"/>
              </a:rPr>
              <a:t>of  </a:t>
            </a:r>
            <a:r>
              <a:rPr sz="3733" spc="67" dirty="0">
                <a:solidFill>
                  <a:srgbClr val="585858"/>
                </a:solidFill>
                <a:latin typeface="Verdana"/>
                <a:cs typeface="Verdana"/>
              </a:rPr>
              <a:t>the</a:t>
            </a:r>
            <a:r>
              <a:rPr sz="3733" spc="-293" dirty="0">
                <a:solidFill>
                  <a:srgbClr val="585858"/>
                </a:solidFill>
                <a:latin typeface="Verdana"/>
                <a:cs typeface="Verdana"/>
              </a:rPr>
              <a:t> </a:t>
            </a:r>
            <a:r>
              <a:rPr sz="3733" spc="20" dirty="0">
                <a:solidFill>
                  <a:srgbClr val="585858"/>
                </a:solidFill>
                <a:latin typeface="Verdana"/>
                <a:cs typeface="Verdana"/>
              </a:rPr>
              <a:t>Central</a:t>
            </a:r>
            <a:r>
              <a:rPr sz="3733" spc="-293" dirty="0">
                <a:solidFill>
                  <a:srgbClr val="585858"/>
                </a:solidFill>
                <a:latin typeface="Verdana"/>
                <a:cs typeface="Verdana"/>
              </a:rPr>
              <a:t> </a:t>
            </a:r>
            <a:r>
              <a:rPr sz="3733" spc="53" dirty="0">
                <a:solidFill>
                  <a:srgbClr val="585858"/>
                </a:solidFill>
                <a:latin typeface="Verdana"/>
                <a:cs typeface="Verdana"/>
              </a:rPr>
              <a:t>Limit</a:t>
            </a:r>
            <a:r>
              <a:rPr sz="3733" spc="-293" dirty="0">
                <a:solidFill>
                  <a:srgbClr val="585858"/>
                </a:solidFill>
                <a:latin typeface="Verdana"/>
                <a:cs typeface="Verdana"/>
              </a:rPr>
              <a:t> </a:t>
            </a:r>
            <a:r>
              <a:rPr sz="3733" spc="47" dirty="0">
                <a:solidFill>
                  <a:srgbClr val="585858"/>
                </a:solidFill>
                <a:latin typeface="Verdana"/>
                <a:cs typeface="Verdana"/>
              </a:rPr>
              <a:t>Theorem</a:t>
            </a:r>
            <a:r>
              <a:rPr sz="3733" spc="-305" dirty="0">
                <a:solidFill>
                  <a:srgbClr val="585858"/>
                </a:solidFill>
                <a:latin typeface="Verdana"/>
                <a:cs typeface="Verdana"/>
              </a:rPr>
              <a:t> </a:t>
            </a:r>
            <a:r>
              <a:rPr sz="3733" spc="-33" dirty="0">
                <a:solidFill>
                  <a:srgbClr val="585858"/>
                </a:solidFill>
                <a:latin typeface="Verdana"/>
                <a:cs typeface="Verdana"/>
              </a:rPr>
              <a:t>is</a:t>
            </a:r>
            <a:r>
              <a:rPr sz="3733" spc="-305" dirty="0">
                <a:solidFill>
                  <a:srgbClr val="585858"/>
                </a:solidFill>
                <a:latin typeface="Verdana"/>
                <a:cs typeface="Verdana"/>
              </a:rPr>
              <a:t> </a:t>
            </a:r>
            <a:r>
              <a:rPr sz="3733" dirty="0">
                <a:solidFill>
                  <a:srgbClr val="585858"/>
                </a:solidFill>
                <a:latin typeface="Verdana"/>
                <a:cs typeface="Verdana"/>
              </a:rPr>
              <a:t>available</a:t>
            </a:r>
            <a:r>
              <a:rPr sz="3733" spc="-327" dirty="0">
                <a:solidFill>
                  <a:srgbClr val="585858"/>
                </a:solidFill>
                <a:latin typeface="Verdana"/>
                <a:cs typeface="Verdana"/>
              </a:rPr>
              <a:t> </a:t>
            </a:r>
            <a:r>
              <a:rPr sz="3733" spc="13" dirty="0">
                <a:solidFill>
                  <a:srgbClr val="585858"/>
                </a:solidFill>
                <a:latin typeface="Verdana"/>
                <a:cs typeface="Verdana"/>
              </a:rPr>
              <a:t>at</a:t>
            </a:r>
            <a:endParaRPr sz="3733">
              <a:latin typeface="Verdana"/>
              <a:cs typeface="Verdana"/>
            </a:endParaRPr>
          </a:p>
        </p:txBody>
      </p:sp>
      <p:sp>
        <p:nvSpPr>
          <p:cNvPr id="3" name="object 3"/>
          <p:cNvSpPr txBox="1"/>
          <p:nvPr/>
        </p:nvSpPr>
        <p:spPr>
          <a:xfrm>
            <a:off x="673134" y="2688504"/>
            <a:ext cx="10255673" cy="467586"/>
          </a:xfrm>
          <a:prstGeom prst="rect">
            <a:avLst/>
          </a:prstGeom>
        </p:spPr>
        <p:txBody>
          <a:bodyPr vert="horz" wrap="square" lIns="0" tIns="16087" rIns="0" bIns="0" rtlCol="0">
            <a:spAutoFit/>
          </a:bodyPr>
          <a:lstStyle/>
          <a:p>
            <a:pPr marL="16933">
              <a:spcBef>
                <a:spcPts val="127"/>
              </a:spcBef>
            </a:pPr>
            <a:r>
              <a:rPr sz="2933" u="heavy" spc="53" dirty="0">
                <a:solidFill>
                  <a:srgbClr val="0096A7"/>
                </a:solidFill>
                <a:uFill>
                  <a:solidFill>
                    <a:srgbClr val="0096A7"/>
                  </a:solidFill>
                </a:uFill>
                <a:latin typeface="Verdana"/>
                <a:cs typeface="Verdana"/>
                <a:hlinkClick r:id="rId2"/>
              </a:rPr>
              <a:t>https://en.wikipedia.org/wiki/Central_limit_theorem</a:t>
            </a:r>
            <a:endParaRPr sz="2933">
              <a:latin typeface="Verdana"/>
              <a:cs typeface="Verdana"/>
            </a:endParaRPr>
          </a:p>
        </p:txBody>
      </p:sp>
      <p:sp>
        <p:nvSpPr>
          <p:cNvPr id="4" name="object 4"/>
          <p:cNvSpPr/>
          <p:nvPr/>
        </p:nvSpPr>
        <p:spPr>
          <a:xfrm>
            <a:off x="1227328" y="3864864"/>
            <a:ext cx="1678432" cy="2056384"/>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3402442" y="3429000"/>
            <a:ext cx="8493760" cy="3271520"/>
          </a:xfrm>
          <a:prstGeom prst="rect">
            <a:avLst/>
          </a:prstGeom>
          <a:blipFill>
            <a:blip r:embed="rId4" cstate="print"/>
            <a:stretch>
              <a:fillRect/>
            </a:stretch>
          </a:blipFill>
        </p:spPr>
        <p:txBody>
          <a:bodyPr wrap="square" lIns="0" tIns="0" rIns="0" bIns="0" rtlCol="0"/>
          <a:lstStyle/>
          <a:p>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88CD6-E124-4CA1-92E8-F3B23E1CE096}"/>
              </a:ext>
            </a:extLst>
          </p:cNvPr>
          <p:cNvSpPr>
            <a:spLocks noGrp="1"/>
          </p:cNvSpPr>
          <p:nvPr>
            <p:ph type="title"/>
          </p:nvPr>
        </p:nvSpPr>
        <p:spPr>
          <a:xfrm>
            <a:off x="1451579" y="716566"/>
            <a:ext cx="9603275" cy="1049235"/>
          </a:xfrm>
        </p:spPr>
        <p:txBody>
          <a:bodyPr/>
          <a:lstStyle/>
          <a:p>
            <a:r>
              <a:rPr lang="en-US" dirty="0"/>
              <a:t>Standard Error mean</a:t>
            </a:r>
          </a:p>
        </p:txBody>
      </p:sp>
      <p:sp>
        <p:nvSpPr>
          <p:cNvPr id="3" name="Content Placeholder 2">
            <a:extLst>
              <a:ext uri="{FF2B5EF4-FFF2-40B4-BE49-F238E27FC236}">
                <a16:creationId xmlns:a16="http://schemas.microsoft.com/office/drawing/2014/main" id="{868056D4-540D-4472-AD1A-D0214F409CF1}"/>
              </a:ext>
            </a:extLst>
          </p:cNvPr>
          <p:cNvSpPr>
            <a:spLocks noGrp="1"/>
          </p:cNvSpPr>
          <p:nvPr>
            <p:ph idx="1"/>
          </p:nvPr>
        </p:nvSpPr>
        <p:spPr/>
        <p:txBody>
          <a:bodyPr>
            <a:normAutofit/>
          </a:bodyPr>
          <a:lstStyle/>
          <a:p>
            <a:r>
              <a:rPr lang="en-US" sz="2400" dirty="0">
                <a:latin typeface="+mj-lt"/>
                <a:cs typeface="Verdana"/>
              </a:rPr>
              <a:t>What is Standard deviation?</a:t>
            </a:r>
          </a:p>
          <a:p>
            <a:pPr lvl="1"/>
            <a:r>
              <a:rPr lang="en-US" sz="2000" dirty="0">
                <a:latin typeface="+mj-lt"/>
                <a:cs typeface="Verdana"/>
              </a:rPr>
              <a:t>Describes how wide individuals values are deviated from the population mean</a:t>
            </a:r>
          </a:p>
          <a:p>
            <a:r>
              <a:rPr lang="en-US" sz="2400" dirty="0"/>
              <a:t>Standard error of the mean describes how far the sample mean may be deviated from the population mean</a:t>
            </a:r>
          </a:p>
        </p:txBody>
      </p:sp>
    </p:spTree>
    <p:extLst>
      <p:ext uri="{BB962C8B-B14F-4D97-AF65-F5344CB8AC3E}">
        <p14:creationId xmlns:p14="http://schemas.microsoft.com/office/powerpoint/2010/main" val="8030719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A7A2-E7B7-42FE-8D72-F8289D86FEAD}"/>
              </a:ext>
            </a:extLst>
          </p:cNvPr>
          <p:cNvSpPr>
            <a:spLocks noGrp="1"/>
          </p:cNvSpPr>
          <p:nvPr>
            <p:ph type="title"/>
          </p:nvPr>
        </p:nvSpPr>
        <p:spPr/>
        <p:txBody>
          <a:bodyPr/>
          <a:lstStyle/>
          <a:p>
            <a:r>
              <a:rPr lang="en-US" dirty="0"/>
              <a:t>Standard Error of mean</a:t>
            </a:r>
          </a:p>
        </p:txBody>
      </p:sp>
      <p:sp>
        <p:nvSpPr>
          <p:cNvPr id="3" name="Content Placeholder 2">
            <a:extLst>
              <a:ext uri="{FF2B5EF4-FFF2-40B4-BE49-F238E27FC236}">
                <a16:creationId xmlns:a16="http://schemas.microsoft.com/office/drawing/2014/main" id="{EC71170C-B90C-4A38-94A9-FED61E13C6AC}"/>
              </a:ext>
            </a:extLst>
          </p:cNvPr>
          <p:cNvSpPr>
            <a:spLocks noGrp="1"/>
          </p:cNvSpPr>
          <p:nvPr>
            <p:ph idx="1"/>
          </p:nvPr>
        </p:nvSpPr>
        <p:spPr>
          <a:xfrm>
            <a:off x="1451579" y="2015732"/>
            <a:ext cx="9603275" cy="773767"/>
          </a:xfrm>
        </p:spPr>
        <p:txBody>
          <a:bodyPr>
            <a:normAutofit lnSpcReduction="10000"/>
          </a:bodyPr>
          <a:lstStyle/>
          <a:p>
            <a:r>
              <a:rPr lang="en-US" spc="-110" dirty="0">
                <a:latin typeface="+mj-lt"/>
                <a:cs typeface="Verdana"/>
              </a:rPr>
              <a:t>If </a:t>
            </a:r>
            <a:r>
              <a:rPr lang="en-US" spc="45" dirty="0">
                <a:latin typeface="+mj-lt"/>
                <a:cs typeface="Verdana"/>
              </a:rPr>
              <a:t>the </a:t>
            </a:r>
            <a:r>
              <a:rPr lang="en-US" spc="60" dirty="0">
                <a:latin typeface="+mj-lt"/>
                <a:cs typeface="Verdana"/>
              </a:rPr>
              <a:t>population </a:t>
            </a:r>
            <a:r>
              <a:rPr lang="en-US" spc="20" dirty="0">
                <a:latin typeface="+mj-lt"/>
                <a:cs typeface="Verdana"/>
              </a:rPr>
              <a:t>standard </a:t>
            </a:r>
            <a:r>
              <a:rPr lang="en-US" spc="35" dirty="0">
                <a:latin typeface="+mj-lt"/>
                <a:cs typeface="Verdana"/>
              </a:rPr>
              <a:t>deviation </a:t>
            </a:r>
            <a:r>
              <a:rPr lang="en-US" spc="-45" dirty="0">
                <a:latin typeface="+mj-lt"/>
                <a:cs typeface="DejaVu Sans"/>
              </a:rPr>
              <a:t>𝜎 </a:t>
            </a:r>
            <a:r>
              <a:rPr lang="en-US" spc="-25" dirty="0">
                <a:latin typeface="+mj-lt"/>
                <a:cs typeface="Verdana"/>
              </a:rPr>
              <a:t>is  </a:t>
            </a:r>
            <a:r>
              <a:rPr lang="en-US" spc="25" dirty="0">
                <a:latin typeface="+mj-lt"/>
                <a:cs typeface="Verdana"/>
              </a:rPr>
              <a:t>known,</a:t>
            </a:r>
            <a:r>
              <a:rPr lang="en-US" spc="-210" dirty="0">
                <a:latin typeface="+mj-lt"/>
                <a:cs typeface="Verdana"/>
              </a:rPr>
              <a:t> </a:t>
            </a:r>
            <a:r>
              <a:rPr lang="en-US" spc="45" dirty="0">
                <a:latin typeface="+mj-lt"/>
                <a:cs typeface="Verdana"/>
              </a:rPr>
              <a:t>then</a:t>
            </a:r>
            <a:r>
              <a:rPr lang="en-US" spc="-210" dirty="0">
                <a:latin typeface="+mj-lt"/>
                <a:cs typeface="Verdana"/>
              </a:rPr>
              <a:t> </a:t>
            </a:r>
            <a:r>
              <a:rPr lang="en-US" spc="50" dirty="0">
                <a:latin typeface="+mj-lt"/>
                <a:cs typeface="Verdana"/>
              </a:rPr>
              <a:t>the</a:t>
            </a:r>
            <a:r>
              <a:rPr lang="en-US" spc="-220" dirty="0">
                <a:latin typeface="+mj-lt"/>
                <a:cs typeface="Verdana"/>
              </a:rPr>
              <a:t> </a:t>
            </a:r>
            <a:r>
              <a:rPr lang="en-US" spc="35" dirty="0">
                <a:latin typeface="+mj-lt"/>
                <a:cs typeface="Verdana"/>
              </a:rPr>
              <a:t>sample</a:t>
            </a:r>
            <a:r>
              <a:rPr lang="en-US" spc="-235" dirty="0">
                <a:latin typeface="+mj-lt"/>
                <a:cs typeface="Verdana"/>
              </a:rPr>
              <a:t> </a:t>
            </a:r>
            <a:r>
              <a:rPr lang="en-US" spc="20" dirty="0">
                <a:latin typeface="+mj-lt"/>
                <a:cs typeface="Verdana"/>
              </a:rPr>
              <a:t>standard</a:t>
            </a:r>
            <a:r>
              <a:rPr lang="en-US" spc="-220" dirty="0">
                <a:latin typeface="+mj-lt"/>
                <a:cs typeface="Verdana"/>
              </a:rPr>
              <a:t> </a:t>
            </a:r>
            <a:r>
              <a:rPr lang="en-US" spc="-15" dirty="0">
                <a:latin typeface="+mj-lt"/>
                <a:cs typeface="Verdana"/>
              </a:rPr>
              <a:t>error</a:t>
            </a:r>
            <a:r>
              <a:rPr lang="en-US" spc="-240" dirty="0">
                <a:latin typeface="+mj-lt"/>
                <a:cs typeface="Verdana"/>
              </a:rPr>
              <a:t> </a:t>
            </a:r>
            <a:r>
              <a:rPr lang="en-US" spc="110" dirty="0">
                <a:latin typeface="+mj-lt"/>
                <a:cs typeface="Verdana"/>
              </a:rPr>
              <a:t>of  </a:t>
            </a:r>
            <a:r>
              <a:rPr lang="en-US" spc="50" dirty="0">
                <a:latin typeface="+mj-lt"/>
                <a:cs typeface="Verdana"/>
              </a:rPr>
              <a:t>the</a:t>
            </a:r>
            <a:r>
              <a:rPr lang="en-US" spc="-225" dirty="0">
                <a:latin typeface="+mj-lt"/>
                <a:cs typeface="Verdana"/>
              </a:rPr>
              <a:t> </a:t>
            </a:r>
            <a:r>
              <a:rPr lang="en-US" spc="40" dirty="0">
                <a:latin typeface="+mj-lt"/>
                <a:cs typeface="Verdana"/>
              </a:rPr>
              <a:t>mean</a:t>
            </a:r>
            <a:r>
              <a:rPr lang="en-US" spc="-215" dirty="0">
                <a:latin typeface="+mj-lt"/>
                <a:cs typeface="Verdana"/>
              </a:rPr>
              <a:t> </a:t>
            </a:r>
            <a:r>
              <a:rPr lang="en-US" spc="45" dirty="0">
                <a:latin typeface="+mj-lt"/>
                <a:cs typeface="Verdana"/>
              </a:rPr>
              <a:t>can</a:t>
            </a:r>
            <a:r>
              <a:rPr lang="en-US" spc="-225" dirty="0">
                <a:latin typeface="+mj-lt"/>
                <a:cs typeface="Verdana"/>
              </a:rPr>
              <a:t> </a:t>
            </a:r>
            <a:r>
              <a:rPr lang="en-US" spc="95" dirty="0">
                <a:latin typeface="+mj-lt"/>
                <a:cs typeface="Verdana"/>
              </a:rPr>
              <a:t>be</a:t>
            </a:r>
            <a:r>
              <a:rPr lang="en-US" spc="-220" dirty="0">
                <a:latin typeface="+mj-lt"/>
                <a:cs typeface="Verdana"/>
              </a:rPr>
              <a:t> </a:t>
            </a:r>
            <a:r>
              <a:rPr lang="en-US" spc="50" dirty="0">
                <a:latin typeface="+mj-lt"/>
                <a:cs typeface="Verdana"/>
              </a:rPr>
              <a:t>calculated</a:t>
            </a:r>
            <a:r>
              <a:rPr lang="en-US" spc="-220" dirty="0">
                <a:latin typeface="+mj-lt"/>
                <a:cs typeface="Verdana"/>
              </a:rPr>
              <a:t> </a:t>
            </a:r>
            <a:r>
              <a:rPr lang="en-US" spc="-180" dirty="0">
                <a:latin typeface="+mj-lt"/>
                <a:cs typeface="Verdana"/>
              </a:rPr>
              <a:t>as:</a:t>
            </a:r>
            <a:endParaRPr lang="en-US" dirty="0">
              <a:latin typeface="+mj-lt"/>
              <a:cs typeface="Verdana"/>
            </a:endParaRPr>
          </a:p>
          <a:p>
            <a:endParaRPr lang="en-US" dirty="0"/>
          </a:p>
        </p:txBody>
      </p:sp>
      <p:pic>
        <p:nvPicPr>
          <p:cNvPr id="4" name="Picture 3">
            <a:extLst>
              <a:ext uri="{FF2B5EF4-FFF2-40B4-BE49-F238E27FC236}">
                <a16:creationId xmlns:a16="http://schemas.microsoft.com/office/drawing/2014/main" id="{E090852A-24C3-481B-944D-CC62FB1A0255}"/>
              </a:ext>
            </a:extLst>
          </p:cNvPr>
          <p:cNvPicPr>
            <a:picLocks noChangeAspect="1"/>
          </p:cNvPicPr>
          <p:nvPr/>
        </p:nvPicPr>
        <p:blipFill>
          <a:blip r:embed="rId2"/>
          <a:stretch>
            <a:fillRect/>
          </a:stretch>
        </p:blipFill>
        <p:spPr>
          <a:xfrm>
            <a:off x="4135160" y="2951477"/>
            <a:ext cx="4236112" cy="1862183"/>
          </a:xfrm>
          <a:prstGeom prst="rect">
            <a:avLst/>
          </a:prstGeom>
        </p:spPr>
      </p:pic>
    </p:spTree>
    <p:extLst>
      <p:ext uri="{BB962C8B-B14F-4D97-AF65-F5344CB8AC3E}">
        <p14:creationId xmlns:p14="http://schemas.microsoft.com/office/powerpoint/2010/main" val="1286446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64D99-D9CA-4F9A-8214-8D8D49D27E26}"/>
              </a:ext>
            </a:extLst>
          </p:cNvPr>
          <p:cNvSpPr>
            <a:spLocks noGrp="1"/>
          </p:cNvSpPr>
          <p:nvPr>
            <p:ph type="title"/>
          </p:nvPr>
        </p:nvSpPr>
        <p:spPr/>
        <p:txBody>
          <a:bodyPr/>
          <a:lstStyle/>
          <a:p>
            <a:r>
              <a:rPr lang="en-US" dirty="0"/>
              <a:t>Example of standard Error</a:t>
            </a:r>
          </a:p>
        </p:txBody>
      </p:sp>
      <p:sp>
        <p:nvSpPr>
          <p:cNvPr id="3" name="Content Placeholder 2">
            <a:extLst>
              <a:ext uri="{FF2B5EF4-FFF2-40B4-BE49-F238E27FC236}">
                <a16:creationId xmlns:a16="http://schemas.microsoft.com/office/drawing/2014/main" id="{E8BB6327-8B7B-4EA9-B39A-40CDE3F2068A}"/>
              </a:ext>
            </a:extLst>
          </p:cNvPr>
          <p:cNvSpPr>
            <a:spLocks noGrp="1"/>
          </p:cNvSpPr>
          <p:nvPr>
            <p:ph idx="1"/>
          </p:nvPr>
        </p:nvSpPr>
        <p:spPr>
          <a:xfrm>
            <a:off x="1451579" y="2015732"/>
            <a:ext cx="9603275" cy="1272269"/>
          </a:xfrm>
        </p:spPr>
        <p:txBody>
          <a:bodyPr/>
          <a:lstStyle/>
          <a:p>
            <a:pPr marL="355600" marR="5080" indent="-342900">
              <a:lnSpc>
                <a:spcPct val="114999"/>
              </a:lnSpc>
              <a:spcBef>
                <a:spcPts val="95"/>
              </a:spcBef>
              <a:buSzPct val="64285"/>
              <a:buFont typeface="Arial"/>
              <a:buChar char="●"/>
              <a:tabLst>
                <a:tab pos="354965" algn="l"/>
                <a:tab pos="355600" algn="l"/>
              </a:tabLst>
            </a:pPr>
            <a:r>
              <a:rPr lang="en-US" spc="95" dirty="0">
                <a:latin typeface="+mj-lt"/>
                <a:cs typeface="Verdana"/>
              </a:rPr>
              <a:t>An</a:t>
            </a:r>
            <a:r>
              <a:rPr lang="en-US" spc="-229" dirty="0">
                <a:latin typeface="+mj-lt"/>
                <a:cs typeface="Verdana"/>
              </a:rPr>
              <a:t> </a:t>
            </a:r>
            <a:r>
              <a:rPr lang="en-US" spc="-80" dirty="0">
                <a:latin typeface="+mj-lt"/>
                <a:cs typeface="Verdana"/>
              </a:rPr>
              <a:t>IQ</a:t>
            </a:r>
            <a:r>
              <a:rPr lang="en-US" spc="-220" dirty="0">
                <a:latin typeface="+mj-lt"/>
                <a:cs typeface="Verdana"/>
              </a:rPr>
              <a:t> </a:t>
            </a:r>
            <a:r>
              <a:rPr lang="en-US" spc="15" dirty="0">
                <a:latin typeface="+mj-lt"/>
                <a:cs typeface="Verdana"/>
              </a:rPr>
              <a:t>Test</a:t>
            </a:r>
            <a:r>
              <a:rPr lang="en-US" spc="-190" dirty="0">
                <a:latin typeface="+mj-lt"/>
                <a:cs typeface="Verdana"/>
              </a:rPr>
              <a:t> </a:t>
            </a:r>
            <a:r>
              <a:rPr lang="en-US" spc="-25" dirty="0">
                <a:latin typeface="+mj-lt"/>
                <a:cs typeface="Verdana"/>
              </a:rPr>
              <a:t>is</a:t>
            </a:r>
            <a:r>
              <a:rPr lang="en-US" spc="-245" dirty="0">
                <a:latin typeface="+mj-lt"/>
                <a:cs typeface="Verdana"/>
              </a:rPr>
              <a:t> </a:t>
            </a:r>
            <a:r>
              <a:rPr lang="en-US" spc="55" dirty="0">
                <a:latin typeface="+mj-lt"/>
                <a:cs typeface="Verdana"/>
              </a:rPr>
              <a:t>designed</a:t>
            </a:r>
            <a:r>
              <a:rPr lang="en-US" spc="-220" dirty="0">
                <a:latin typeface="+mj-lt"/>
                <a:cs typeface="Verdana"/>
              </a:rPr>
              <a:t> </a:t>
            </a:r>
            <a:r>
              <a:rPr lang="en-US" spc="85" dirty="0">
                <a:latin typeface="+mj-lt"/>
                <a:cs typeface="Verdana"/>
              </a:rPr>
              <a:t>to</a:t>
            </a:r>
            <a:r>
              <a:rPr lang="en-US" spc="-210" dirty="0">
                <a:latin typeface="+mj-lt"/>
                <a:cs typeface="Verdana"/>
              </a:rPr>
              <a:t> </a:t>
            </a:r>
            <a:r>
              <a:rPr lang="en-US" dirty="0">
                <a:latin typeface="+mj-lt"/>
                <a:cs typeface="Verdana"/>
              </a:rPr>
              <a:t>have</a:t>
            </a:r>
            <a:r>
              <a:rPr lang="en-US" spc="-240" dirty="0">
                <a:latin typeface="+mj-lt"/>
                <a:cs typeface="Verdana"/>
              </a:rPr>
              <a:t> </a:t>
            </a:r>
            <a:r>
              <a:rPr lang="en-US" spc="-45" dirty="0">
                <a:latin typeface="+mj-lt"/>
                <a:cs typeface="Verdana"/>
              </a:rPr>
              <a:t>a</a:t>
            </a:r>
            <a:r>
              <a:rPr lang="en-US" spc="-220" dirty="0">
                <a:latin typeface="+mj-lt"/>
                <a:cs typeface="Verdana"/>
              </a:rPr>
              <a:t> </a:t>
            </a:r>
            <a:r>
              <a:rPr lang="en-US" spc="35" dirty="0">
                <a:latin typeface="+mj-lt"/>
                <a:cs typeface="Verdana"/>
              </a:rPr>
              <a:t>mean</a:t>
            </a:r>
            <a:r>
              <a:rPr lang="en-US" spc="-225" dirty="0">
                <a:latin typeface="+mj-lt"/>
                <a:cs typeface="Verdana"/>
              </a:rPr>
              <a:t> </a:t>
            </a:r>
            <a:r>
              <a:rPr lang="en-US" spc="40" dirty="0">
                <a:latin typeface="+mj-lt"/>
                <a:cs typeface="Verdana"/>
              </a:rPr>
              <a:t>score  </a:t>
            </a:r>
            <a:r>
              <a:rPr lang="en-US" spc="110" dirty="0">
                <a:latin typeface="+mj-lt"/>
                <a:cs typeface="Verdana"/>
              </a:rPr>
              <a:t>of</a:t>
            </a:r>
            <a:r>
              <a:rPr lang="en-US" spc="-235" dirty="0">
                <a:latin typeface="+mj-lt"/>
                <a:cs typeface="Verdana"/>
              </a:rPr>
              <a:t> </a:t>
            </a:r>
            <a:r>
              <a:rPr lang="en-US" spc="-145" dirty="0">
                <a:latin typeface="+mj-lt"/>
                <a:cs typeface="Verdana"/>
              </a:rPr>
              <a:t>100</a:t>
            </a:r>
            <a:r>
              <a:rPr lang="en-US" spc="-229" dirty="0">
                <a:latin typeface="+mj-lt"/>
                <a:cs typeface="Verdana"/>
              </a:rPr>
              <a:t> </a:t>
            </a:r>
            <a:r>
              <a:rPr lang="en-US" spc="85" dirty="0">
                <a:latin typeface="+mj-lt"/>
                <a:cs typeface="Verdana"/>
              </a:rPr>
              <a:t>with</a:t>
            </a:r>
            <a:r>
              <a:rPr lang="en-US" spc="-204" dirty="0">
                <a:latin typeface="+mj-lt"/>
                <a:cs typeface="Verdana"/>
              </a:rPr>
              <a:t> </a:t>
            </a:r>
            <a:r>
              <a:rPr lang="en-US" spc="-40" dirty="0">
                <a:latin typeface="+mj-lt"/>
                <a:cs typeface="Verdana"/>
              </a:rPr>
              <a:t>a</a:t>
            </a:r>
            <a:r>
              <a:rPr lang="en-US" spc="-229" dirty="0">
                <a:latin typeface="+mj-lt"/>
                <a:cs typeface="Verdana"/>
              </a:rPr>
              <a:t> </a:t>
            </a:r>
            <a:r>
              <a:rPr lang="en-US" spc="20" dirty="0">
                <a:latin typeface="+mj-lt"/>
                <a:cs typeface="Verdana"/>
              </a:rPr>
              <a:t>standard</a:t>
            </a:r>
            <a:r>
              <a:rPr lang="en-US" spc="-220" dirty="0">
                <a:latin typeface="+mj-lt"/>
                <a:cs typeface="Verdana"/>
              </a:rPr>
              <a:t> </a:t>
            </a:r>
            <a:r>
              <a:rPr lang="en-US" spc="30" dirty="0">
                <a:latin typeface="+mj-lt"/>
                <a:cs typeface="Verdana"/>
              </a:rPr>
              <a:t>deviation</a:t>
            </a:r>
            <a:r>
              <a:rPr lang="en-US" spc="-220" dirty="0">
                <a:latin typeface="+mj-lt"/>
                <a:cs typeface="Verdana"/>
              </a:rPr>
              <a:t> </a:t>
            </a:r>
            <a:r>
              <a:rPr lang="en-US" spc="110" dirty="0">
                <a:latin typeface="+mj-lt"/>
                <a:cs typeface="Verdana"/>
              </a:rPr>
              <a:t>of</a:t>
            </a:r>
            <a:r>
              <a:rPr lang="en-US" spc="-229" dirty="0">
                <a:latin typeface="+mj-lt"/>
                <a:cs typeface="Verdana"/>
              </a:rPr>
              <a:t> </a:t>
            </a:r>
            <a:r>
              <a:rPr lang="en-US" spc="-440" dirty="0">
                <a:latin typeface="+mj-lt"/>
                <a:cs typeface="Verdana"/>
              </a:rPr>
              <a:t>15</a:t>
            </a:r>
            <a:r>
              <a:rPr lang="en-US" spc="-229" dirty="0">
                <a:latin typeface="+mj-lt"/>
                <a:cs typeface="Verdana"/>
              </a:rPr>
              <a:t> </a:t>
            </a:r>
            <a:r>
              <a:rPr lang="en-US" spc="10" dirty="0">
                <a:latin typeface="+mj-lt"/>
                <a:cs typeface="Verdana"/>
              </a:rPr>
              <a:t>points.</a:t>
            </a:r>
            <a:endParaRPr lang="en-US" dirty="0">
              <a:latin typeface="+mj-lt"/>
              <a:cs typeface="Verdana"/>
            </a:endParaRPr>
          </a:p>
          <a:p>
            <a:pPr marL="355600" marR="3322320" indent="-342900">
              <a:lnSpc>
                <a:spcPct val="114999"/>
              </a:lnSpc>
              <a:spcBef>
                <a:spcPts val="5"/>
              </a:spcBef>
              <a:buSzPct val="64285"/>
              <a:buFont typeface="Arial"/>
              <a:buChar char="●"/>
              <a:tabLst>
                <a:tab pos="354965" algn="l"/>
                <a:tab pos="355600" algn="l"/>
              </a:tabLst>
            </a:pPr>
            <a:r>
              <a:rPr lang="en-US" spc="-110" dirty="0">
                <a:latin typeface="+mj-lt"/>
                <a:cs typeface="Verdana"/>
              </a:rPr>
              <a:t>If </a:t>
            </a:r>
            <a:r>
              <a:rPr lang="en-US" spc="-45" dirty="0">
                <a:latin typeface="+mj-lt"/>
                <a:cs typeface="Verdana"/>
              </a:rPr>
              <a:t>a </a:t>
            </a:r>
            <a:r>
              <a:rPr lang="en-US" spc="35" dirty="0">
                <a:latin typeface="+mj-lt"/>
                <a:cs typeface="Verdana"/>
              </a:rPr>
              <a:t>sample </a:t>
            </a:r>
            <a:r>
              <a:rPr lang="en-US" spc="105" dirty="0">
                <a:latin typeface="+mj-lt"/>
                <a:cs typeface="Verdana"/>
              </a:rPr>
              <a:t>of </a:t>
            </a:r>
            <a:r>
              <a:rPr lang="en-US" spc="-290" dirty="0">
                <a:latin typeface="+mj-lt"/>
                <a:cs typeface="Verdana"/>
              </a:rPr>
              <a:t>10 </a:t>
            </a:r>
            <a:r>
              <a:rPr lang="en-US" spc="25" dirty="0">
                <a:latin typeface="+mj-lt"/>
                <a:cs typeface="Verdana"/>
              </a:rPr>
              <a:t>scores  </a:t>
            </a:r>
            <a:r>
              <a:rPr lang="en-US" spc="-20" dirty="0">
                <a:latin typeface="+mj-lt"/>
                <a:cs typeface="Verdana"/>
              </a:rPr>
              <a:t>has</a:t>
            </a:r>
            <a:r>
              <a:rPr lang="en-US" spc="-229" dirty="0">
                <a:latin typeface="+mj-lt"/>
                <a:cs typeface="Verdana"/>
              </a:rPr>
              <a:t> </a:t>
            </a:r>
            <a:r>
              <a:rPr lang="en-US" spc="-40" dirty="0">
                <a:latin typeface="+mj-lt"/>
                <a:cs typeface="Verdana"/>
              </a:rPr>
              <a:t>a</a:t>
            </a:r>
            <a:r>
              <a:rPr lang="en-US" spc="-245" dirty="0">
                <a:latin typeface="+mj-lt"/>
                <a:cs typeface="Verdana"/>
              </a:rPr>
              <a:t> </a:t>
            </a:r>
            <a:r>
              <a:rPr lang="en-US" spc="40" dirty="0">
                <a:latin typeface="+mj-lt"/>
                <a:cs typeface="Verdana"/>
              </a:rPr>
              <a:t>mean</a:t>
            </a:r>
            <a:r>
              <a:rPr lang="en-US" spc="-235" dirty="0">
                <a:latin typeface="+mj-lt"/>
                <a:cs typeface="Verdana"/>
              </a:rPr>
              <a:t> </a:t>
            </a:r>
            <a:r>
              <a:rPr lang="en-US" spc="110" dirty="0">
                <a:latin typeface="+mj-lt"/>
                <a:cs typeface="Verdana"/>
              </a:rPr>
              <a:t>of</a:t>
            </a:r>
            <a:r>
              <a:rPr lang="en-US" spc="-240" dirty="0">
                <a:latin typeface="+mj-lt"/>
                <a:cs typeface="Verdana"/>
              </a:rPr>
              <a:t> </a:t>
            </a:r>
            <a:r>
              <a:rPr lang="en-US" spc="-250" dirty="0">
                <a:latin typeface="+mj-lt"/>
                <a:cs typeface="Verdana"/>
              </a:rPr>
              <a:t>104,</a:t>
            </a:r>
            <a:r>
              <a:rPr lang="en-US" spc="-235" dirty="0">
                <a:latin typeface="+mj-lt"/>
                <a:cs typeface="Verdana"/>
              </a:rPr>
              <a:t> </a:t>
            </a:r>
            <a:r>
              <a:rPr lang="en-US" spc="50" dirty="0">
                <a:latin typeface="+mj-lt"/>
                <a:cs typeface="Verdana"/>
              </a:rPr>
              <a:t>can</a:t>
            </a:r>
            <a:r>
              <a:rPr lang="en-US" spc="-235" dirty="0">
                <a:latin typeface="+mj-lt"/>
                <a:cs typeface="Verdana"/>
              </a:rPr>
              <a:t> </a:t>
            </a:r>
            <a:r>
              <a:rPr lang="en-US" spc="160" dirty="0">
                <a:latin typeface="+mj-lt"/>
                <a:cs typeface="Verdana"/>
              </a:rPr>
              <a:t>we  </a:t>
            </a:r>
            <a:r>
              <a:rPr lang="en-US" spc="10" dirty="0">
                <a:latin typeface="+mj-lt"/>
                <a:cs typeface="Verdana"/>
              </a:rPr>
              <a:t>assume </a:t>
            </a:r>
            <a:r>
              <a:rPr lang="en-US" spc="25" dirty="0">
                <a:latin typeface="+mj-lt"/>
                <a:cs typeface="Verdana"/>
              </a:rPr>
              <a:t>they </a:t>
            </a:r>
            <a:r>
              <a:rPr lang="en-US" spc="110" dirty="0">
                <a:latin typeface="+mj-lt"/>
                <a:cs typeface="Verdana"/>
              </a:rPr>
              <a:t>come </a:t>
            </a:r>
            <a:r>
              <a:rPr lang="en-US" spc="60" dirty="0">
                <a:latin typeface="+mj-lt"/>
                <a:cs typeface="Verdana"/>
              </a:rPr>
              <a:t>from  </a:t>
            </a:r>
            <a:r>
              <a:rPr lang="en-US" spc="50" dirty="0">
                <a:latin typeface="+mj-lt"/>
                <a:cs typeface="Verdana"/>
              </a:rPr>
              <a:t>the </a:t>
            </a:r>
            <a:r>
              <a:rPr lang="en-US" spc="15" dirty="0">
                <a:latin typeface="+mj-lt"/>
                <a:cs typeface="Verdana"/>
              </a:rPr>
              <a:t>general</a:t>
            </a:r>
            <a:r>
              <a:rPr lang="en-US" spc="-530" dirty="0">
                <a:latin typeface="+mj-lt"/>
                <a:cs typeface="Verdana"/>
              </a:rPr>
              <a:t> </a:t>
            </a:r>
            <a:r>
              <a:rPr lang="en-US" spc="45" dirty="0">
                <a:latin typeface="+mj-lt"/>
                <a:cs typeface="Verdana"/>
              </a:rPr>
              <a:t>population?</a:t>
            </a:r>
            <a:endParaRPr lang="en-US" dirty="0">
              <a:latin typeface="+mj-lt"/>
              <a:cs typeface="Verdana"/>
            </a:endParaRPr>
          </a:p>
          <a:p>
            <a:endParaRPr lang="en-US" dirty="0"/>
          </a:p>
        </p:txBody>
      </p:sp>
      <p:sp>
        <p:nvSpPr>
          <p:cNvPr id="5" name="object 4">
            <a:extLst>
              <a:ext uri="{FF2B5EF4-FFF2-40B4-BE49-F238E27FC236}">
                <a16:creationId xmlns:a16="http://schemas.microsoft.com/office/drawing/2014/main" id="{A415B083-C572-4D01-AC95-2FD85E1184C2}"/>
              </a:ext>
            </a:extLst>
          </p:cNvPr>
          <p:cNvSpPr/>
          <p:nvPr/>
        </p:nvSpPr>
        <p:spPr>
          <a:xfrm>
            <a:off x="4494520" y="3429000"/>
            <a:ext cx="3517391" cy="244449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50029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30BF-4572-401D-B95D-74D632D4F7F8}"/>
              </a:ext>
            </a:extLst>
          </p:cNvPr>
          <p:cNvSpPr>
            <a:spLocks noGrp="1"/>
          </p:cNvSpPr>
          <p:nvPr>
            <p:ph type="title"/>
          </p:nvPr>
        </p:nvSpPr>
        <p:spPr/>
        <p:txBody>
          <a:bodyPr/>
          <a:lstStyle/>
          <a:p>
            <a:r>
              <a:rPr lang="en-US"/>
              <a:t>Example of standard Error</a:t>
            </a:r>
          </a:p>
        </p:txBody>
      </p:sp>
      <p:sp>
        <p:nvSpPr>
          <p:cNvPr id="3" name="Content Placeholder 2">
            <a:extLst>
              <a:ext uri="{FF2B5EF4-FFF2-40B4-BE49-F238E27FC236}">
                <a16:creationId xmlns:a16="http://schemas.microsoft.com/office/drawing/2014/main" id="{7D4E2D39-0AE3-4082-859C-F9878C7BCA10}"/>
              </a:ext>
            </a:extLst>
          </p:cNvPr>
          <p:cNvSpPr>
            <a:spLocks noGrp="1"/>
          </p:cNvSpPr>
          <p:nvPr>
            <p:ph idx="1"/>
          </p:nvPr>
        </p:nvSpPr>
        <p:spPr/>
        <p:txBody>
          <a:bodyPr>
            <a:normAutofit lnSpcReduction="10000"/>
          </a:bodyPr>
          <a:lstStyle/>
          <a:p>
            <a:pPr marL="355600" indent="-342900">
              <a:lnSpc>
                <a:spcPct val="100000"/>
              </a:lnSpc>
              <a:spcBef>
                <a:spcPts val="600"/>
              </a:spcBef>
              <a:buSzPct val="64285"/>
              <a:buFont typeface="Arial"/>
              <a:buChar char="●"/>
              <a:tabLst>
                <a:tab pos="354965" algn="l"/>
                <a:tab pos="355600" algn="l"/>
              </a:tabLst>
            </a:pPr>
            <a:r>
              <a:rPr lang="en-US" spc="15" dirty="0">
                <a:latin typeface="+mj-lt"/>
                <a:cs typeface="Verdana"/>
              </a:rPr>
              <a:t>Sample</a:t>
            </a:r>
            <a:r>
              <a:rPr lang="en-US" spc="-235" dirty="0">
                <a:latin typeface="+mj-lt"/>
                <a:cs typeface="Verdana"/>
              </a:rPr>
              <a:t> </a:t>
            </a:r>
            <a:r>
              <a:rPr lang="en-US" spc="105" dirty="0">
                <a:latin typeface="+mj-lt"/>
                <a:cs typeface="Verdana"/>
              </a:rPr>
              <a:t>of</a:t>
            </a:r>
            <a:r>
              <a:rPr lang="en-US" spc="-220" dirty="0">
                <a:latin typeface="+mj-lt"/>
                <a:cs typeface="Verdana"/>
              </a:rPr>
              <a:t> </a:t>
            </a:r>
            <a:r>
              <a:rPr lang="en-US" spc="-290" dirty="0">
                <a:latin typeface="+mj-lt"/>
                <a:cs typeface="Verdana"/>
              </a:rPr>
              <a:t>10 </a:t>
            </a:r>
            <a:r>
              <a:rPr lang="en-US" spc="-220" dirty="0">
                <a:latin typeface="+mj-lt"/>
                <a:cs typeface="Verdana"/>
              </a:rPr>
              <a:t> </a:t>
            </a:r>
            <a:r>
              <a:rPr lang="en-US" spc="-80" dirty="0">
                <a:latin typeface="+mj-lt"/>
                <a:cs typeface="Verdana"/>
              </a:rPr>
              <a:t>IQ </a:t>
            </a:r>
            <a:r>
              <a:rPr lang="en-US" spc="-229" dirty="0">
                <a:latin typeface="+mj-lt"/>
                <a:cs typeface="Verdana"/>
              </a:rPr>
              <a:t> </a:t>
            </a:r>
            <a:r>
              <a:rPr lang="en-US" spc="15" dirty="0">
                <a:latin typeface="+mj-lt"/>
                <a:cs typeface="Verdana"/>
              </a:rPr>
              <a:t>Test</a:t>
            </a:r>
            <a:r>
              <a:rPr lang="en-US" spc="-220" dirty="0">
                <a:latin typeface="+mj-lt"/>
                <a:cs typeface="Verdana"/>
              </a:rPr>
              <a:t> </a:t>
            </a:r>
            <a:r>
              <a:rPr lang="en-US" spc="-30" dirty="0">
                <a:latin typeface="+mj-lt"/>
                <a:cs typeface="Verdana"/>
              </a:rPr>
              <a:t>scores:</a:t>
            </a:r>
            <a:endParaRPr lang="en-US" dirty="0">
              <a:latin typeface="+mj-lt"/>
              <a:cs typeface="Verdana"/>
            </a:endParaRPr>
          </a:p>
          <a:p>
            <a:pPr marR="145415" algn="ctr">
              <a:lnSpc>
                <a:spcPct val="100000"/>
              </a:lnSpc>
              <a:spcBef>
                <a:spcPts val="505"/>
              </a:spcBef>
              <a:tabLst>
                <a:tab pos="1456690" algn="l"/>
                <a:tab pos="3098165" algn="l"/>
              </a:tabLst>
            </a:pPr>
            <a:r>
              <a:rPr lang="en-US" spc="-75" dirty="0">
                <a:latin typeface="+mj-lt"/>
                <a:cs typeface="DejaVu Sans"/>
              </a:rPr>
              <a:t>𝑛</a:t>
            </a:r>
            <a:r>
              <a:rPr lang="en-US" spc="-50" dirty="0">
                <a:latin typeface="+mj-lt"/>
                <a:cs typeface="DejaVu Sans"/>
              </a:rPr>
              <a:t> </a:t>
            </a:r>
            <a:r>
              <a:rPr lang="en-US" spc="-260" dirty="0">
                <a:latin typeface="+mj-lt"/>
                <a:cs typeface="DejaVu Sans"/>
              </a:rPr>
              <a:t>=</a:t>
            </a:r>
            <a:r>
              <a:rPr lang="en-US" spc="-125" dirty="0">
                <a:latin typeface="+mj-lt"/>
                <a:cs typeface="DejaVu Sans"/>
              </a:rPr>
              <a:t> </a:t>
            </a:r>
            <a:r>
              <a:rPr lang="en-US" spc="-235" dirty="0">
                <a:latin typeface="+mj-lt"/>
                <a:cs typeface="DejaVu Sans"/>
              </a:rPr>
              <a:t>10	</a:t>
            </a:r>
            <a:r>
              <a:rPr lang="en-US" spc="-195" dirty="0">
                <a:latin typeface="+mj-lt"/>
                <a:cs typeface="DejaVu Sans"/>
              </a:rPr>
              <a:t>𝑥</a:t>
            </a:r>
            <a:r>
              <a:rPr lang="en-US" spc="-25" dirty="0">
                <a:latin typeface="+mj-lt"/>
                <a:cs typeface="DejaVu Sans"/>
              </a:rPr>
              <a:t> </a:t>
            </a:r>
            <a:r>
              <a:rPr lang="en-US" spc="-260" dirty="0">
                <a:latin typeface="+mj-lt"/>
                <a:cs typeface="DejaVu Sans"/>
              </a:rPr>
              <a:t>=</a:t>
            </a:r>
            <a:r>
              <a:rPr lang="en-US" spc="-110" dirty="0">
                <a:latin typeface="+mj-lt"/>
                <a:cs typeface="DejaVu Sans"/>
              </a:rPr>
              <a:t> </a:t>
            </a:r>
            <a:r>
              <a:rPr lang="en-US" spc="-240" dirty="0">
                <a:latin typeface="+mj-lt"/>
                <a:cs typeface="DejaVu Sans"/>
              </a:rPr>
              <a:t>104	</a:t>
            </a:r>
            <a:r>
              <a:rPr lang="en-US" spc="-45" dirty="0">
                <a:latin typeface="+mj-lt"/>
                <a:cs typeface="DejaVu Sans"/>
              </a:rPr>
              <a:t>𝜎 </a:t>
            </a:r>
            <a:r>
              <a:rPr lang="en-US" spc="-260" dirty="0">
                <a:latin typeface="+mj-lt"/>
                <a:cs typeface="DejaVu Sans"/>
              </a:rPr>
              <a:t>=</a:t>
            </a:r>
            <a:r>
              <a:rPr lang="en-US" spc="-120" dirty="0">
                <a:latin typeface="+mj-lt"/>
                <a:cs typeface="DejaVu Sans"/>
              </a:rPr>
              <a:t> </a:t>
            </a:r>
            <a:r>
              <a:rPr lang="en-US" spc="-240" dirty="0">
                <a:latin typeface="+mj-lt"/>
                <a:cs typeface="DejaVu Sans"/>
              </a:rPr>
              <a:t>15</a:t>
            </a:r>
          </a:p>
          <a:p>
            <a:endParaRPr lang="en-US" dirty="0"/>
          </a:p>
          <a:p>
            <a:endParaRPr lang="en-US" dirty="0"/>
          </a:p>
          <a:p>
            <a:pPr marL="0" indent="0">
              <a:buNone/>
            </a:pPr>
            <a:endParaRPr lang="en-US" spc="-290" dirty="0">
              <a:latin typeface="+mj-lt"/>
              <a:cs typeface="Verdana"/>
            </a:endParaRPr>
          </a:p>
          <a:p>
            <a:pPr marL="0" indent="0">
              <a:buNone/>
            </a:pPr>
            <a:r>
              <a:rPr lang="en-US" sz="3600" spc="-290" dirty="0">
                <a:latin typeface="+mj-lt"/>
                <a:cs typeface="Verdana"/>
              </a:rPr>
              <a:t>68%</a:t>
            </a:r>
            <a:r>
              <a:rPr lang="en-US" sz="3600" spc="-225" dirty="0">
                <a:latin typeface="+mj-lt"/>
                <a:cs typeface="Verdana"/>
              </a:rPr>
              <a:t> </a:t>
            </a:r>
            <a:r>
              <a:rPr lang="en-US" sz="3600" spc="105" dirty="0">
                <a:latin typeface="+mj-lt"/>
                <a:cs typeface="Verdana"/>
              </a:rPr>
              <a:t>of</a:t>
            </a:r>
            <a:r>
              <a:rPr lang="en-US" sz="3600" spc="-220" dirty="0">
                <a:latin typeface="+mj-lt"/>
                <a:cs typeface="Verdana"/>
              </a:rPr>
              <a:t> </a:t>
            </a:r>
            <a:r>
              <a:rPr lang="en-US" sz="3600" spc="-45" dirty="0">
                <a:latin typeface="+mj-lt"/>
                <a:cs typeface="Verdana"/>
              </a:rPr>
              <a:t>10-item</a:t>
            </a:r>
            <a:r>
              <a:rPr lang="en-US" sz="3600" spc="-220" dirty="0">
                <a:latin typeface="+mj-lt"/>
                <a:cs typeface="Verdana"/>
              </a:rPr>
              <a:t> </a:t>
            </a:r>
            <a:r>
              <a:rPr lang="en-US" sz="3600" spc="35" dirty="0">
                <a:latin typeface="+mj-lt"/>
                <a:cs typeface="Verdana"/>
              </a:rPr>
              <a:t>sample</a:t>
            </a:r>
            <a:r>
              <a:rPr lang="en-US" sz="3600" spc="-220" dirty="0">
                <a:latin typeface="+mj-lt"/>
                <a:cs typeface="Verdana"/>
              </a:rPr>
              <a:t> </a:t>
            </a:r>
            <a:r>
              <a:rPr lang="en-US" sz="3600" spc="20" dirty="0">
                <a:latin typeface="+mj-lt"/>
                <a:cs typeface="Verdana"/>
              </a:rPr>
              <a:t>means</a:t>
            </a:r>
            <a:r>
              <a:rPr lang="en-US" sz="3600" spc="-229" dirty="0">
                <a:latin typeface="+mj-lt"/>
                <a:cs typeface="Verdana"/>
              </a:rPr>
              <a:t> </a:t>
            </a:r>
            <a:r>
              <a:rPr lang="en-US" sz="3600" spc="-25" dirty="0">
                <a:latin typeface="+mj-lt"/>
                <a:cs typeface="Verdana"/>
              </a:rPr>
              <a:t>are</a:t>
            </a:r>
            <a:r>
              <a:rPr lang="en-US" sz="3600" spc="-229" dirty="0">
                <a:latin typeface="+mj-lt"/>
                <a:cs typeface="Verdana"/>
              </a:rPr>
              <a:t> </a:t>
            </a:r>
            <a:r>
              <a:rPr lang="en-US" sz="3600" spc="70" dirty="0">
                <a:latin typeface="+mj-lt"/>
                <a:cs typeface="Verdana"/>
              </a:rPr>
              <a:t>expected  </a:t>
            </a:r>
            <a:r>
              <a:rPr lang="en-US" sz="3600" spc="95" dirty="0">
                <a:latin typeface="+mj-lt"/>
                <a:cs typeface="Verdana"/>
              </a:rPr>
              <a:t>to</a:t>
            </a:r>
            <a:r>
              <a:rPr lang="en-US" sz="3600" spc="-225" dirty="0">
                <a:latin typeface="+mj-lt"/>
                <a:cs typeface="Verdana"/>
              </a:rPr>
              <a:t> </a:t>
            </a:r>
            <a:r>
              <a:rPr lang="en-US" sz="3600" spc="10" dirty="0">
                <a:latin typeface="+mj-lt"/>
                <a:cs typeface="Verdana"/>
              </a:rPr>
              <a:t>fall</a:t>
            </a:r>
            <a:r>
              <a:rPr lang="en-US" sz="3600" spc="-254" dirty="0">
                <a:latin typeface="+mj-lt"/>
                <a:cs typeface="Verdana"/>
              </a:rPr>
              <a:t> </a:t>
            </a:r>
            <a:r>
              <a:rPr lang="en-US" sz="3600" spc="95" dirty="0">
                <a:latin typeface="+mj-lt"/>
                <a:cs typeface="Verdana"/>
              </a:rPr>
              <a:t>between</a:t>
            </a:r>
            <a:r>
              <a:rPr lang="en-US" sz="3600" spc="-215" dirty="0">
                <a:latin typeface="+mj-lt"/>
                <a:cs typeface="Verdana"/>
              </a:rPr>
              <a:t> </a:t>
            </a:r>
            <a:r>
              <a:rPr lang="en-US" sz="3600" spc="-160" dirty="0">
                <a:latin typeface="+mj-lt"/>
                <a:cs typeface="Verdana"/>
              </a:rPr>
              <a:t>95.257</a:t>
            </a:r>
            <a:r>
              <a:rPr lang="en-US" sz="3600" spc="-200" dirty="0">
                <a:latin typeface="+mj-lt"/>
                <a:cs typeface="Verdana"/>
              </a:rPr>
              <a:t> </a:t>
            </a:r>
            <a:r>
              <a:rPr lang="en-US" sz="3600" spc="40" dirty="0">
                <a:latin typeface="+mj-lt"/>
                <a:cs typeface="Verdana"/>
              </a:rPr>
              <a:t>and</a:t>
            </a:r>
            <a:r>
              <a:rPr lang="en-US" sz="3600" spc="-220" dirty="0">
                <a:latin typeface="+mj-lt"/>
                <a:cs typeface="Verdana"/>
              </a:rPr>
              <a:t> 104.743</a:t>
            </a:r>
            <a:endParaRPr lang="en-US" sz="3600" dirty="0">
              <a:latin typeface="+mj-lt"/>
              <a:cs typeface="Verdana"/>
            </a:endParaRPr>
          </a:p>
        </p:txBody>
      </p:sp>
      <p:pic>
        <p:nvPicPr>
          <p:cNvPr id="4" name="Picture 3">
            <a:extLst>
              <a:ext uri="{FF2B5EF4-FFF2-40B4-BE49-F238E27FC236}">
                <a16:creationId xmlns:a16="http://schemas.microsoft.com/office/drawing/2014/main" id="{6FD133CC-8E6B-49D4-B082-DD9C97EDEA45}"/>
              </a:ext>
            </a:extLst>
          </p:cNvPr>
          <p:cNvPicPr>
            <a:picLocks noChangeAspect="1"/>
          </p:cNvPicPr>
          <p:nvPr/>
        </p:nvPicPr>
        <p:blipFill>
          <a:blip r:embed="rId2"/>
          <a:stretch>
            <a:fillRect/>
          </a:stretch>
        </p:blipFill>
        <p:spPr>
          <a:xfrm>
            <a:off x="4253383" y="2970091"/>
            <a:ext cx="3123579" cy="770947"/>
          </a:xfrm>
          <a:prstGeom prst="rect">
            <a:avLst/>
          </a:prstGeom>
        </p:spPr>
      </p:pic>
    </p:spTree>
    <p:extLst>
      <p:ext uri="{BB962C8B-B14F-4D97-AF65-F5344CB8AC3E}">
        <p14:creationId xmlns:p14="http://schemas.microsoft.com/office/powerpoint/2010/main" val="2134860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102" name="Rectangle 72">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103" name="Picture 74">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04" name="Straight Connector 76">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05" name="Straight Connector 78">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106" name="Rectangle 80">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DF0C00D9-28F5-483C-BA79-1CAB54FBFED7}"/>
              </a:ext>
            </a:extLst>
          </p:cNvPr>
          <p:cNvSpPr>
            <a:spLocks noGrp="1"/>
          </p:cNvSpPr>
          <p:nvPr>
            <p:ph type="title"/>
          </p:nvPr>
        </p:nvSpPr>
        <p:spPr>
          <a:xfrm>
            <a:off x="1452616" y="962902"/>
            <a:ext cx="4176384" cy="2380828"/>
          </a:xfrm>
        </p:spPr>
        <p:txBody>
          <a:bodyPr vert="horz" lIns="91440" tIns="45720" rIns="91440" bIns="0" rtlCol="0" anchor="b">
            <a:normAutofit/>
          </a:bodyPr>
          <a:lstStyle/>
          <a:p>
            <a:r>
              <a:rPr lang="en-US" sz="4800"/>
              <a:t>Sampling</a:t>
            </a:r>
          </a:p>
        </p:txBody>
      </p:sp>
      <p:sp>
        <p:nvSpPr>
          <p:cNvPr id="3" name="Content Placeholder 2">
            <a:extLst>
              <a:ext uri="{FF2B5EF4-FFF2-40B4-BE49-F238E27FC236}">
                <a16:creationId xmlns:a16="http://schemas.microsoft.com/office/drawing/2014/main" id="{19A7D3C7-4E05-4367-92ED-2D26A13FC227}"/>
              </a:ext>
            </a:extLst>
          </p:cNvPr>
          <p:cNvSpPr>
            <a:spLocks noGrp="1"/>
          </p:cNvSpPr>
          <p:nvPr>
            <p:ph idx="1"/>
          </p:nvPr>
        </p:nvSpPr>
        <p:spPr>
          <a:xfrm>
            <a:off x="1452617" y="3531204"/>
            <a:ext cx="4171479" cy="1610643"/>
          </a:xfrm>
        </p:spPr>
        <p:txBody>
          <a:bodyPr vert="horz" lIns="91440" tIns="91440" rIns="91440" bIns="91440" rtlCol="0">
            <a:normAutofit/>
          </a:bodyPr>
          <a:lstStyle/>
          <a:p>
            <a:pPr marL="0" indent="0">
              <a:buNone/>
            </a:pPr>
            <a:r>
              <a:rPr lang="en-US" sz="1600" cap="all"/>
              <a:t>Process of selecting a small number of elements from a much larger set</a:t>
            </a:r>
          </a:p>
        </p:txBody>
      </p:sp>
      <p:cxnSp>
        <p:nvCxnSpPr>
          <p:cNvPr id="85" name="Straight Connector 84">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100" name="Picture 4" descr="Related image">
            <a:extLst>
              <a:ext uri="{FF2B5EF4-FFF2-40B4-BE49-F238E27FC236}">
                <a16:creationId xmlns:a16="http://schemas.microsoft.com/office/drawing/2014/main" id="{E237E2E5-1D0C-41E2-A9C0-F6F6E5D216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4411" y="1275798"/>
            <a:ext cx="4960442" cy="372033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9" name="Straight Connector 88">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005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49CBB-E0A3-4B9A-B28A-ED81B7A34C78}"/>
              </a:ext>
            </a:extLst>
          </p:cNvPr>
          <p:cNvSpPr>
            <a:spLocks noGrp="1"/>
          </p:cNvSpPr>
          <p:nvPr>
            <p:ph type="title"/>
          </p:nvPr>
        </p:nvSpPr>
        <p:spPr/>
        <p:txBody>
          <a:bodyPr/>
          <a:lstStyle/>
          <a:p>
            <a:r>
              <a:rPr lang="en-US" dirty="0"/>
              <a:t>Z-Score or Standard Score</a:t>
            </a:r>
          </a:p>
        </p:txBody>
      </p:sp>
      <p:sp>
        <p:nvSpPr>
          <p:cNvPr id="3" name="Content Placeholder 2">
            <a:extLst>
              <a:ext uri="{FF2B5EF4-FFF2-40B4-BE49-F238E27FC236}">
                <a16:creationId xmlns:a16="http://schemas.microsoft.com/office/drawing/2014/main" id="{8BF38635-8AC8-4ACD-A4DE-931CB0A369B7}"/>
              </a:ext>
            </a:extLst>
          </p:cNvPr>
          <p:cNvSpPr>
            <a:spLocks noGrp="1"/>
          </p:cNvSpPr>
          <p:nvPr>
            <p:ph idx="1"/>
          </p:nvPr>
        </p:nvSpPr>
        <p:spPr/>
        <p:txBody>
          <a:bodyPr/>
          <a:lstStyle/>
          <a:p>
            <a:r>
              <a:rPr lang="en-US" b="1" dirty="0"/>
              <a:t>Simply put, a z-score is the number of </a:t>
            </a:r>
            <a:r>
              <a:rPr lang="en-US" b="1" dirty="0">
                <a:hlinkClick r:id="rId2"/>
              </a:rPr>
              <a:t>standard deviations</a:t>
            </a:r>
            <a:r>
              <a:rPr lang="en-US" b="1" dirty="0"/>
              <a:t> from the mean a data point is.</a:t>
            </a:r>
          </a:p>
          <a:p>
            <a:r>
              <a:rPr lang="en-US" dirty="0"/>
              <a:t>But more technically it’s a measure of how many standard deviations below or above the population </a:t>
            </a:r>
            <a:r>
              <a:rPr lang="en-US" dirty="0">
                <a:hlinkClick r:id="rId3">
                  <a:extLst>
                    <a:ext uri="{A12FA001-AC4F-418D-AE19-62706E023703}">
                      <ahyp:hlinkClr xmlns:ahyp="http://schemas.microsoft.com/office/drawing/2018/hyperlinkcolor" val="tx"/>
                    </a:ext>
                  </a:extLst>
                </a:hlinkClick>
              </a:rPr>
              <a:t>mean</a:t>
            </a:r>
            <a:r>
              <a:rPr lang="en-US" dirty="0"/>
              <a:t> a </a:t>
            </a:r>
            <a:r>
              <a:rPr lang="en-US" dirty="0">
                <a:hlinkClick r:id="rId4">
                  <a:extLst>
                    <a:ext uri="{A12FA001-AC4F-418D-AE19-62706E023703}">
                      <ahyp:hlinkClr xmlns:ahyp="http://schemas.microsoft.com/office/drawing/2018/hyperlinkcolor" val="tx"/>
                    </a:ext>
                  </a:extLst>
                </a:hlinkClick>
              </a:rPr>
              <a:t>raw score</a:t>
            </a:r>
            <a:r>
              <a:rPr lang="en-US" dirty="0"/>
              <a:t> is.</a:t>
            </a:r>
          </a:p>
          <a:p>
            <a:pPr marL="0" indent="0">
              <a:buNone/>
            </a:pPr>
            <a:r>
              <a:rPr lang="en-US" b="1" dirty="0"/>
              <a:t>                                        </a:t>
            </a:r>
          </a:p>
          <a:p>
            <a:pPr marL="0" indent="0">
              <a:buNone/>
            </a:pPr>
            <a:r>
              <a:rPr lang="en-US" b="1" dirty="0"/>
              <a:t>                                                     </a:t>
            </a:r>
            <a:r>
              <a:rPr lang="en-US" sz="2400" b="1" dirty="0"/>
              <a:t>z = (x – </a:t>
            </a:r>
            <a:r>
              <a:rPr lang="el-GR" sz="2400" b="1" dirty="0"/>
              <a:t>μ) / σ</a:t>
            </a:r>
            <a:endParaRPr lang="en-US" dirty="0"/>
          </a:p>
        </p:txBody>
      </p:sp>
    </p:spTree>
    <p:extLst>
      <p:ext uri="{BB962C8B-B14F-4D97-AF65-F5344CB8AC3E}">
        <p14:creationId xmlns:p14="http://schemas.microsoft.com/office/powerpoint/2010/main" val="1955748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E59B-21A1-4139-AA39-ED37A9E99849}"/>
              </a:ext>
            </a:extLst>
          </p:cNvPr>
          <p:cNvSpPr>
            <a:spLocks noGrp="1"/>
          </p:cNvSpPr>
          <p:nvPr>
            <p:ph type="title"/>
          </p:nvPr>
        </p:nvSpPr>
        <p:spPr/>
        <p:txBody>
          <a:bodyPr/>
          <a:lstStyle/>
          <a:p>
            <a:r>
              <a:rPr lang="en-US" dirty="0"/>
              <a:t>Example for Z-score and standard score</a:t>
            </a:r>
          </a:p>
        </p:txBody>
      </p:sp>
      <p:sp>
        <p:nvSpPr>
          <p:cNvPr id="3" name="Content Placeholder 2">
            <a:extLst>
              <a:ext uri="{FF2B5EF4-FFF2-40B4-BE49-F238E27FC236}">
                <a16:creationId xmlns:a16="http://schemas.microsoft.com/office/drawing/2014/main" id="{EB6E193E-327F-4972-A2F9-7FFA891289EE}"/>
              </a:ext>
            </a:extLst>
          </p:cNvPr>
          <p:cNvSpPr>
            <a:spLocks noGrp="1"/>
          </p:cNvSpPr>
          <p:nvPr>
            <p:ph idx="1"/>
          </p:nvPr>
        </p:nvSpPr>
        <p:spPr>
          <a:xfrm>
            <a:off x="1451579" y="1992583"/>
            <a:ext cx="9603275" cy="4616561"/>
          </a:xfrm>
        </p:spPr>
        <p:txBody>
          <a:bodyPr>
            <a:normAutofit/>
          </a:bodyPr>
          <a:lstStyle/>
          <a:p>
            <a:r>
              <a:rPr lang="en-US" dirty="0"/>
              <a:t> Let’s say you have a test score of 175. The test has a mean (μ) of 150 and a </a:t>
            </a:r>
            <a:r>
              <a:rPr lang="en-US" dirty="0">
                <a:hlinkClick r:id="rId3">
                  <a:extLst>
                    <a:ext uri="{A12FA001-AC4F-418D-AE19-62706E023703}">
                      <ahyp:hlinkClr xmlns:ahyp="http://schemas.microsoft.com/office/drawing/2018/hyperlinkcolor" val="tx"/>
                    </a:ext>
                  </a:extLst>
                </a:hlinkClick>
              </a:rPr>
              <a:t>standard deviation</a:t>
            </a:r>
            <a:r>
              <a:rPr lang="en-US" dirty="0"/>
              <a:t> (σ) of 25. Assuming a </a:t>
            </a:r>
            <a:r>
              <a:rPr lang="en-US" dirty="0">
                <a:hlinkClick r:id="rId4">
                  <a:extLst>
                    <a:ext uri="{A12FA001-AC4F-418D-AE19-62706E023703}">
                      <ahyp:hlinkClr xmlns:ahyp="http://schemas.microsoft.com/office/drawing/2018/hyperlinkcolor" val="tx"/>
                    </a:ext>
                  </a:extLst>
                </a:hlinkClick>
              </a:rPr>
              <a:t>normal distribution</a:t>
            </a:r>
            <a:r>
              <a:rPr lang="en-US" dirty="0"/>
              <a:t>, your z score would be and how many percent of the people scored below you:</a:t>
            </a:r>
          </a:p>
          <a:p>
            <a:r>
              <a:rPr lang="el-GR" dirty="0"/>
              <a:t>z = (x – μ) / σ</a:t>
            </a:r>
            <a:br>
              <a:rPr lang="el-GR" dirty="0"/>
            </a:br>
            <a:r>
              <a:rPr lang="el-GR" dirty="0"/>
              <a:t>= 1</a:t>
            </a:r>
            <a:r>
              <a:rPr lang="en-US" dirty="0"/>
              <a:t>75</a:t>
            </a:r>
            <a:r>
              <a:rPr lang="el-GR" dirty="0"/>
              <a:t> – 150 / 25 = 1</a:t>
            </a:r>
            <a:endParaRPr lang="en-US" dirty="0"/>
          </a:p>
          <a:p>
            <a:r>
              <a:rPr lang="en-US" dirty="0"/>
              <a:t>50 + 34 = 84% </a:t>
            </a:r>
          </a:p>
          <a:p>
            <a:endParaRPr lang="en-US" dirty="0"/>
          </a:p>
        </p:txBody>
      </p:sp>
    </p:spTree>
    <p:extLst>
      <p:ext uri="{BB962C8B-B14F-4D97-AF65-F5344CB8AC3E}">
        <p14:creationId xmlns:p14="http://schemas.microsoft.com/office/powerpoint/2010/main" val="25823743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BADDE-D802-4660-AF83-C1FCFF50C8B7}"/>
              </a:ext>
            </a:extLst>
          </p:cNvPr>
          <p:cNvSpPr>
            <a:spLocks noGrp="1"/>
          </p:cNvSpPr>
          <p:nvPr>
            <p:ph type="title"/>
          </p:nvPr>
        </p:nvSpPr>
        <p:spPr/>
        <p:txBody>
          <a:bodyPr/>
          <a:lstStyle/>
          <a:p>
            <a:r>
              <a:rPr lang="en-US" dirty="0"/>
              <a:t>Examples for Z-Score or Standard Score</a:t>
            </a:r>
          </a:p>
        </p:txBody>
      </p:sp>
      <p:sp>
        <p:nvSpPr>
          <p:cNvPr id="3" name="Content Placeholder 2">
            <a:extLst>
              <a:ext uri="{FF2B5EF4-FFF2-40B4-BE49-F238E27FC236}">
                <a16:creationId xmlns:a16="http://schemas.microsoft.com/office/drawing/2014/main" id="{E91379B0-9A2B-4E2A-9037-DDEEADAF59D4}"/>
              </a:ext>
            </a:extLst>
          </p:cNvPr>
          <p:cNvSpPr>
            <a:spLocks noGrp="1"/>
          </p:cNvSpPr>
          <p:nvPr>
            <p:ph idx="1"/>
          </p:nvPr>
        </p:nvSpPr>
        <p:spPr>
          <a:xfrm>
            <a:off x="1451579" y="2015732"/>
            <a:ext cx="9603275" cy="2988515"/>
          </a:xfrm>
        </p:spPr>
        <p:txBody>
          <a:bodyPr>
            <a:normAutofit/>
          </a:bodyPr>
          <a:lstStyle/>
          <a:p>
            <a:r>
              <a:rPr lang="en-US" dirty="0"/>
              <a:t> Let’s say you have a test score of 190. The test has a mean (μ) of 150 and a </a:t>
            </a:r>
            <a:r>
              <a:rPr lang="en-US" dirty="0">
                <a:hlinkClick r:id="rId2">
                  <a:extLst>
                    <a:ext uri="{A12FA001-AC4F-418D-AE19-62706E023703}">
                      <ahyp:hlinkClr xmlns:ahyp="http://schemas.microsoft.com/office/drawing/2018/hyperlinkcolor" val="tx"/>
                    </a:ext>
                  </a:extLst>
                </a:hlinkClick>
              </a:rPr>
              <a:t>standard deviation</a:t>
            </a:r>
            <a:r>
              <a:rPr lang="en-US" dirty="0"/>
              <a:t> (σ) of 25. Assuming a </a:t>
            </a:r>
            <a:r>
              <a:rPr lang="en-US" dirty="0">
                <a:hlinkClick r:id="rId3">
                  <a:extLst>
                    <a:ext uri="{A12FA001-AC4F-418D-AE19-62706E023703}">
                      <ahyp:hlinkClr xmlns:ahyp="http://schemas.microsoft.com/office/drawing/2018/hyperlinkcolor" val="tx"/>
                    </a:ext>
                  </a:extLst>
                </a:hlinkClick>
              </a:rPr>
              <a:t>normal distribution</a:t>
            </a:r>
            <a:r>
              <a:rPr lang="en-US" dirty="0"/>
              <a:t>, your z score would be and how many percent of the people scored below you:</a:t>
            </a:r>
          </a:p>
          <a:p>
            <a:r>
              <a:rPr lang="el-GR" dirty="0"/>
              <a:t>z = (x – μ) / σ</a:t>
            </a:r>
            <a:br>
              <a:rPr lang="el-GR" dirty="0"/>
            </a:br>
            <a:r>
              <a:rPr lang="el-GR" dirty="0"/>
              <a:t>= 190 – 150 / 25 = 1.6.</a:t>
            </a:r>
            <a:endParaRPr lang="en-US" dirty="0"/>
          </a:p>
          <a:p>
            <a:r>
              <a:rPr lang="en-US" dirty="0"/>
              <a:t>We will look at the Z – Table </a:t>
            </a:r>
          </a:p>
        </p:txBody>
      </p:sp>
    </p:spTree>
    <p:extLst>
      <p:ext uri="{BB962C8B-B14F-4D97-AF65-F5344CB8AC3E}">
        <p14:creationId xmlns:p14="http://schemas.microsoft.com/office/powerpoint/2010/main" val="4080633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1E8EC89-86BC-4558-B010-53DF36A5A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a:extLst>
              <a:ext uri="{FF2B5EF4-FFF2-40B4-BE49-F238E27FC236}">
                <a16:creationId xmlns:a16="http://schemas.microsoft.com/office/drawing/2014/main" id="{4CCCDDFF-B9CC-494C-8BEE-2451CD79A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7" y="1847088"/>
            <a:ext cx="35237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4076342-E4CB-46EE-B207-5A1769210D3E}"/>
              </a:ext>
            </a:extLst>
          </p:cNvPr>
          <p:cNvSpPr>
            <a:spLocks noGrp="1"/>
          </p:cNvSpPr>
          <p:nvPr>
            <p:ph type="title"/>
          </p:nvPr>
        </p:nvSpPr>
        <p:spPr>
          <a:xfrm>
            <a:off x="1451580" y="804519"/>
            <a:ext cx="3525184" cy="1049235"/>
          </a:xfrm>
        </p:spPr>
        <p:txBody>
          <a:bodyPr>
            <a:normAutofit/>
          </a:bodyPr>
          <a:lstStyle/>
          <a:p>
            <a:r>
              <a:rPr lang="en-US" dirty="0"/>
              <a:t>Z-table </a:t>
            </a:r>
          </a:p>
        </p:txBody>
      </p:sp>
      <p:sp>
        <p:nvSpPr>
          <p:cNvPr id="141" name="Rectangle 140">
            <a:extLst>
              <a:ext uri="{FF2B5EF4-FFF2-40B4-BE49-F238E27FC236}">
                <a16:creationId xmlns:a16="http://schemas.microsoft.com/office/drawing/2014/main" id="{54977EF3-E0BF-4719-9C15-8564B7D68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8FDF4992-CAC5-4BEC-A85D-FF269905A9D0}"/>
              </a:ext>
            </a:extLst>
          </p:cNvPr>
          <p:cNvSpPr>
            <a:spLocks noGrp="1"/>
          </p:cNvSpPr>
          <p:nvPr>
            <p:ph idx="1"/>
          </p:nvPr>
        </p:nvSpPr>
        <p:spPr>
          <a:xfrm>
            <a:off x="1451580" y="2015732"/>
            <a:ext cx="3525184" cy="3450613"/>
          </a:xfrm>
        </p:spPr>
        <p:txBody>
          <a:bodyPr>
            <a:normAutofit/>
          </a:bodyPr>
          <a:lstStyle/>
          <a:p>
            <a:r>
              <a:rPr lang="en-US" dirty="0"/>
              <a:t>Now from the results to understand how many people have scored below us we can look up the z-table and tell the value in percentage.</a:t>
            </a:r>
          </a:p>
          <a:p>
            <a:endParaRPr lang="en-US" dirty="0"/>
          </a:p>
        </p:txBody>
      </p:sp>
      <p:pic>
        <p:nvPicPr>
          <p:cNvPr id="25602" name="Picture 2" descr="image1.jpg">
            <a:extLst>
              <a:ext uri="{FF2B5EF4-FFF2-40B4-BE49-F238E27FC236}">
                <a16:creationId xmlns:a16="http://schemas.microsoft.com/office/drawing/2014/main" id="{67F21DF0-3B0A-4DC3-98BB-2DAAF4F7CC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58172" y="573803"/>
            <a:ext cx="2964032" cy="504516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0.jpg">
            <a:extLst>
              <a:ext uri="{FF2B5EF4-FFF2-40B4-BE49-F238E27FC236}">
                <a16:creationId xmlns:a16="http://schemas.microsoft.com/office/drawing/2014/main" id="{5A7454EE-BC49-41B5-B08E-C4FF57DE7FE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40106" y="521740"/>
            <a:ext cx="2948574" cy="509722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42">
            <a:extLst>
              <a:ext uri="{FF2B5EF4-FFF2-40B4-BE49-F238E27FC236}">
                <a16:creationId xmlns:a16="http://schemas.microsoft.com/office/drawing/2014/main" id="{A5DC397C-2B77-4200-B02F-47CA26CA2A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5" name="Straight Connector 144">
            <a:extLst>
              <a:ext uri="{FF2B5EF4-FFF2-40B4-BE49-F238E27FC236}">
                <a16:creationId xmlns:a16="http://schemas.microsoft.com/office/drawing/2014/main" id="{13AFA304-05B8-441F-BA73-B92E08BD6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009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F6BADDE-D802-4660-AF83-C1FCFF50C8B7}"/>
              </a:ext>
            </a:extLst>
          </p:cNvPr>
          <p:cNvSpPr>
            <a:spLocks noGrp="1"/>
          </p:cNvSpPr>
          <p:nvPr>
            <p:ph type="title"/>
          </p:nvPr>
        </p:nvSpPr>
        <p:spPr>
          <a:xfrm>
            <a:off x="1451580" y="804520"/>
            <a:ext cx="4176511" cy="1049235"/>
          </a:xfrm>
        </p:spPr>
        <p:txBody>
          <a:bodyPr>
            <a:normAutofit/>
          </a:bodyPr>
          <a:lstStyle/>
          <a:p>
            <a:r>
              <a:rPr lang="en-US" sz="2700"/>
              <a:t>Examples for Z-Score or Standard Score</a:t>
            </a:r>
          </a:p>
        </p:txBody>
      </p:sp>
      <p:sp>
        <p:nvSpPr>
          <p:cNvPr id="13" name="Rectangle 12">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E91379B0-9A2B-4E2A-9037-DDEEADAF59D4}"/>
              </a:ext>
            </a:extLst>
          </p:cNvPr>
          <p:cNvSpPr>
            <a:spLocks noGrp="1"/>
          </p:cNvSpPr>
          <p:nvPr>
            <p:ph idx="1"/>
          </p:nvPr>
        </p:nvSpPr>
        <p:spPr>
          <a:xfrm>
            <a:off x="1451581" y="2015732"/>
            <a:ext cx="4172212" cy="3450613"/>
          </a:xfrm>
        </p:spPr>
        <p:txBody>
          <a:bodyPr>
            <a:normAutofit/>
          </a:bodyPr>
          <a:lstStyle/>
          <a:p>
            <a:r>
              <a:rPr lang="en-US" dirty="0"/>
              <a:t> Let’s say you have a test score of 190. The test has a mean (μ) of 150 and a </a:t>
            </a:r>
            <a:r>
              <a:rPr lang="en-US" dirty="0">
                <a:hlinkClick r:id="rId2">
                  <a:extLst>
                    <a:ext uri="{A12FA001-AC4F-418D-AE19-62706E023703}">
                      <ahyp:hlinkClr xmlns:ahyp="http://schemas.microsoft.com/office/drawing/2018/hyperlinkcolor" val="tx"/>
                    </a:ext>
                  </a:extLst>
                </a:hlinkClick>
              </a:rPr>
              <a:t>standard deviation</a:t>
            </a:r>
            <a:r>
              <a:rPr lang="en-US" dirty="0"/>
              <a:t> (σ) of 25. Assuming a </a:t>
            </a:r>
            <a:r>
              <a:rPr lang="en-US" dirty="0">
                <a:hlinkClick r:id="rId3">
                  <a:extLst>
                    <a:ext uri="{A12FA001-AC4F-418D-AE19-62706E023703}">
                      <ahyp:hlinkClr xmlns:ahyp="http://schemas.microsoft.com/office/drawing/2018/hyperlinkcolor" val="tx"/>
                    </a:ext>
                  </a:extLst>
                </a:hlinkClick>
              </a:rPr>
              <a:t>normal distribution</a:t>
            </a:r>
            <a:r>
              <a:rPr lang="en-US" dirty="0"/>
              <a:t>, your z score would be and how many percent of the people scored below you:</a:t>
            </a:r>
          </a:p>
          <a:p>
            <a:r>
              <a:rPr lang="en-US" dirty="0"/>
              <a:t>We will look at the Z – Table </a:t>
            </a:r>
          </a:p>
        </p:txBody>
      </p:sp>
      <p:pic>
        <p:nvPicPr>
          <p:cNvPr id="4" name="Picture 2" descr="image1.jpg">
            <a:extLst>
              <a:ext uri="{FF2B5EF4-FFF2-40B4-BE49-F238E27FC236}">
                <a16:creationId xmlns:a16="http://schemas.microsoft.com/office/drawing/2014/main" id="{C3CA63E0-6135-4614-B62B-4C4841F59F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60731" y="1"/>
            <a:ext cx="5037101" cy="6115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7" name="Straight Connector 16">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959CF44-58BA-4A14-B017-03F0FCD72B49}"/>
              </a:ext>
            </a:extLst>
          </p:cNvPr>
          <p:cNvSpPr/>
          <p:nvPr/>
        </p:nvSpPr>
        <p:spPr>
          <a:xfrm>
            <a:off x="6587107" y="3198952"/>
            <a:ext cx="777618" cy="230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350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6138-0ABA-432D-B77B-B4842F86C3FB}"/>
              </a:ext>
            </a:extLst>
          </p:cNvPr>
          <p:cNvSpPr>
            <a:spLocks noGrp="1"/>
          </p:cNvSpPr>
          <p:nvPr>
            <p:ph type="title"/>
          </p:nvPr>
        </p:nvSpPr>
        <p:spPr/>
        <p:txBody>
          <a:bodyPr/>
          <a:lstStyle/>
          <a:p>
            <a:r>
              <a:rPr lang="en-US" dirty="0"/>
              <a:t>Example for Z – Table </a:t>
            </a:r>
          </a:p>
        </p:txBody>
      </p:sp>
      <p:sp>
        <p:nvSpPr>
          <p:cNvPr id="3" name="Content Placeholder 2">
            <a:extLst>
              <a:ext uri="{FF2B5EF4-FFF2-40B4-BE49-F238E27FC236}">
                <a16:creationId xmlns:a16="http://schemas.microsoft.com/office/drawing/2014/main" id="{97096D5A-FBB6-494C-893F-84F5AC7DC68F}"/>
              </a:ext>
            </a:extLst>
          </p:cNvPr>
          <p:cNvSpPr>
            <a:spLocks noGrp="1"/>
          </p:cNvSpPr>
          <p:nvPr>
            <p:ph idx="1"/>
          </p:nvPr>
        </p:nvSpPr>
        <p:spPr/>
        <p:txBody>
          <a:bodyPr/>
          <a:lstStyle/>
          <a:p>
            <a:r>
              <a:rPr lang="en-US" sz="2800" dirty="0"/>
              <a:t>You take up the CAT examination and score 1100.  The mean score for the SAT is 1026 and standard deviation is 209.  How well did you perform than the average test taker?</a:t>
            </a:r>
          </a:p>
          <a:p>
            <a:pPr lvl="1"/>
            <a:endParaRPr lang="en-US" dirty="0"/>
          </a:p>
        </p:txBody>
      </p:sp>
    </p:spTree>
    <p:extLst>
      <p:ext uri="{BB962C8B-B14F-4D97-AF65-F5344CB8AC3E}">
        <p14:creationId xmlns:p14="http://schemas.microsoft.com/office/powerpoint/2010/main" val="21506765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F15DB-BC4A-46CC-A423-8A342180D802}"/>
              </a:ext>
            </a:extLst>
          </p:cNvPr>
          <p:cNvSpPr>
            <a:spLocks noGrp="1"/>
          </p:cNvSpPr>
          <p:nvPr>
            <p:ph type="title"/>
          </p:nvPr>
        </p:nvSpPr>
        <p:spPr/>
        <p:txBody>
          <a:bodyPr/>
          <a:lstStyle/>
          <a:p>
            <a:r>
              <a:rPr lang="en-US" dirty="0"/>
              <a:t>Margin of error </a:t>
            </a:r>
          </a:p>
        </p:txBody>
      </p:sp>
      <p:sp>
        <p:nvSpPr>
          <p:cNvPr id="3" name="Content Placeholder 2">
            <a:extLst>
              <a:ext uri="{FF2B5EF4-FFF2-40B4-BE49-F238E27FC236}">
                <a16:creationId xmlns:a16="http://schemas.microsoft.com/office/drawing/2014/main" id="{2006086C-50E1-4926-B8E3-DC5B0C423CBA}"/>
              </a:ext>
            </a:extLst>
          </p:cNvPr>
          <p:cNvSpPr>
            <a:spLocks noGrp="1"/>
          </p:cNvSpPr>
          <p:nvPr>
            <p:ph idx="1"/>
          </p:nvPr>
        </p:nvSpPr>
        <p:spPr/>
        <p:txBody>
          <a:bodyPr>
            <a:normAutofit/>
          </a:bodyPr>
          <a:lstStyle/>
          <a:p>
            <a:r>
              <a:rPr lang="en-US" sz="2800" dirty="0"/>
              <a:t>A small amount that is allowed for in case of miscalculation or change of circumstances.</a:t>
            </a:r>
          </a:p>
          <a:p>
            <a:endParaRPr lang="en-US" sz="2800" dirty="0"/>
          </a:p>
          <a:p>
            <a:pPr marL="0" indent="0">
              <a:buNone/>
            </a:pPr>
            <a:r>
              <a:rPr lang="en-US" sz="2800" dirty="0"/>
              <a:t>ME = z * SE </a:t>
            </a:r>
          </a:p>
          <a:p>
            <a:pPr marL="0" indent="0">
              <a:buNone/>
            </a:pPr>
            <a:r>
              <a:rPr lang="en-US" sz="2800" dirty="0"/>
              <a:t>Where z is the z score and SE is the Standard Error </a:t>
            </a:r>
          </a:p>
        </p:txBody>
      </p:sp>
    </p:spTree>
    <p:extLst>
      <p:ext uri="{BB962C8B-B14F-4D97-AF65-F5344CB8AC3E}">
        <p14:creationId xmlns:p14="http://schemas.microsoft.com/office/powerpoint/2010/main" val="3654389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9FD51-1315-46E6-A612-1552D8F4450B}"/>
              </a:ext>
            </a:extLst>
          </p:cNvPr>
          <p:cNvSpPr>
            <a:spLocks noGrp="1"/>
          </p:cNvSpPr>
          <p:nvPr>
            <p:ph type="title"/>
          </p:nvPr>
        </p:nvSpPr>
        <p:spPr/>
        <p:txBody>
          <a:bodyPr/>
          <a:lstStyle/>
          <a:p>
            <a:r>
              <a:rPr lang="en-US" dirty="0"/>
              <a:t>Confidence Interval </a:t>
            </a:r>
          </a:p>
        </p:txBody>
      </p:sp>
      <p:sp>
        <p:nvSpPr>
          <p:cNvPr id="3" name="Content Placeholder 2">
            <a:extLst>
              <a:ext uri="{FF2B5EF4-FFF2-40B4-BE49-F238E27FC236}">
                <a16:creationId xmlns:a16="http://schemas.microsoft.com/office/drawing/2014/main" id="{610BF6F6-2B96-4463-95A8-92E6C8D77501}"/>
              </a:ext>
            </a:extLst>
          </p:cNvPr>
          <p:cNvSpPr>
            <a:spLocks noGrp="1"/>
          </p:cNvSpPr>
          <p:nvPr>
            <p:ph idx="1"/>
          </p:nvPr>
        </p:nvSpPr>
        <p:spPr/>
        <p:txBody>
          <a:bodyPr/>
          <a:lstStyle/>
          <a:p>
            <a:r>
              <a:rPr lang="en-US" sz="2800" dirty="0"/>
              <a:t>A Confidence Interval is a </a:t>
            </a:r>
            <a:r>
              <a:rPr lang="en-US" sz="2800" b="1" dirty="0"/>
              <a:t>range of values</a:t>
            </a:r>
            <a:r>
              <a:rPr lang="en-US" sz="2800" dirty="0"/>
              <a:t> we are fairly sure our </a:t>
            </a:r>
            <a:r>
              <a:rPr lang="en-US" sz="2800" b="1" dirty="0"/>
              <a:t>true value</a:t>
            </a:r>
            <a:r>
              <a:rPr lang="en-US" sz="2800" dirty="0"/>
              <a:t> lies in.</a:t>
            </a:r>
          </a:p>
        </p:txBody>
      </p:sp>
    </p:spTree>
    <p:extLst>
      <p:ext uri="{BB962C8B-B14F-4D97-AF65-F5344CB8AC3E}">
        <p14:creationId xmlns:p14="http://schemas.microsoft.com/office/powerpoint/2010/main" val="33335344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FA9C1-C966-412B-9612-4AA29442CD33}"/>
              </a:ext>
            </a:extLst>
          </p:cNvPr>
          <p:cNvSpPr>
            <a:spLocks noGrp="1"/>
          </p:cNvSpPr>
          <p:nvPr>
            <p:ph type="title"/>
          </p:nvPr>
        </p:nvSpPr>
        <p:spPr>
          <a:xfrm>
            <a:off x="1451579" y="804519"/>
            <a:ext cx="9603275" cy="1049235"/>
          </a:xfrm>
        </p:spPr>
        <p:txBody>
          <a:bodyPr>
            <a:normAutofit/>
          </a:bodyPr>
          <a:lstStyle/>
          <a:p>
            <a:r>
              <a:rPr lang="en-US" dirty="0"/>
              <a:t>Example for Confidence interval </a:t>
            </a:r>
          </a:p>
        </p:txBody>
      </p:sp>
      <p:sp>
        <p:nvSpPr>
          <p:cNvPr id="3" name="Content Placeholder 2">
            <a:extLst>
              <a:ext uri="{FF2B5EF4-FFF2-40B4-BE49-F238E27FC236}">
                <a16:creationId xmlns:a16="http://schemas.microsoft.com/office/drawing/2014/main" id="{626AC098-0EA5-43F5-AF37-44E08498504D}"/>
              </a:ext>
            </a:extLst>
          </p:cNvPr>
          <p:cNvSpPr>
            <a:spLocks noGrp="1"/>
          </p:cNvSpPr>
          <p:nvPr>
            <p:ph idx="1"/>
          </p:nvPr>
        </p:nvSpPr>
        <p:spPr>
          <a:xfrm>
            <a:off x="1451579" y="2015734"/>
            <a:ext cx="4158849" cy="3450613"/>
          </a:xfrm>
        </p:spPr>
        <p:txBody>
          <a:bodyPr>
            <a:normAutofit/>
          </a:bodyPr>
          <a:lstStyle/>
          <a:p>
            <a:r>
              <a:rPr lang="en-US" dirty="0"/>
              <a:t>We measure the heights of </a:t>
            </a:r>
            <a:r>
              <a:rPr lang="en-US" b="1" dirty="0"/>
              <a:t>40</a:t>
            </a:r>
            <a:r>
              <a:rPr lang="en-US" dirty="0"/>
              <a:t> randomly chosen men, and get a </a:t>
            </a:r>
            <a:r>
              <a:rPr lang="en-US" dirty="0">
                <a:hlinkClick r:id="rId2"/>
              </a:rPr>
              <a:t>mean</a:t>
            </a:r>
            <a:r>
              <a:rPr lang="en-US" dirty="0"/>
              <a:t> height of </a:t>
            </a:r>
            <a:r>
              <a:rPr lang="en-US" b="1" dirty="0"/>
              <a:t>175cm</a:t>
            </a:r>
            <a:r>
              <a:rPr lang="en-US" dirty="0"/>
              <a:t>,</a:t>
            </a:r>
          </a:p>
          <a:p>
            <a:r>
              <a:rPr lang="en-US" dirty="0"/>
              <a:t>We also know the </a:t>
            </a:r>
            <a:r>
              <a:rPr lang="en-US" dirty="0">
                <a:hlinkClick r:id="rId3"/>
              </a:rPr>
              <a:t>standard deviation</a:t>
            </a:r>
            <a:r>
              <a:rPr lang="en-US" dirty="0"/>
              <a:t> of men's heights is </a:t>
            </a:r>
            <a:r>
              <a:rPr lang="en-US" b="1" dirty="0"/>
              <a:t>20cm</a:t>
            </a:r>
            <a:r>
              <a:rPr lang="en-US" dirty="0"/>
              <a:t>.</a:t>
            </a:r>
          </a:p>
          <a:p>
            <a:r>
              <a:rPr lang="en-US" dirty="0"/>
              <a:t>The </a:t>
            </a:r>
            <a:r>
              <a:rPr lang="en-US" b="1" dirty="0"/>
              <a:t>95% Confidence Interval</a:t>
            </a:r>
            <a:r>
              <a:rPr lang="en-US" dirty="0"/>
              <a:t> (we show how to calculate it later) is:</a:t>
            </a:r>
          </a:p>
        </p:txBody>
      </p:sp>
      <p:grpSp>
        <p:nvGrpSpPr>
          <p:cNvPr id="73" name="Group 72">
            <a:extLst>
              <a:ext uri="{FF2B5EF4-FFF2-40B4-BE49-F238E27FC236}">
                <a16:creationId xmlns:a16="http://schemas.microsoft.com/office/drawing/2014/main" id="{F7C65FA4-631C-444F-89AA-F891363CC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9823" y="2012810"/>
            <a:ext cx="4948659" cy="3453535"/>
            <a:chOff x="7807230" y="2012810"/>
            <a:chExt cx="3251252" cy="3459865"/>
          </a:xfrm>
        </p:grpSpPr>
        <p:sp>
          <p:nvSpPr>
            <p:cNvPr id="74" name="Rectangle 73">
              <a:extLst>
                <a:ext uri="{FF2B5EF4-FFF2-40B4-BE49-F238E27FC236}">
                  <a16:creationId xmlns:a16="http://schemas.microsoft.com/office/drawing/2014/main" id="{353C58CC-6818-48FD-9CE0-B43BF88B7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B2694E9-2175-4647-803A-3AD63554C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solidFill>
              <a:schemeClr val="bg1"/>
            </a:soli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1748" name="Picture 4" descr="confidence interval 175 plus minus 6.2">
            <a:extLst>
              <a:ext uri="{FF2B5EF4-FFF2-40B4-BE49-F238E27FC236}">
                <a16:creationId xmlns:a16="http://schemas.microsoft.com/office/drawing/2014/main" id="{D8E0984A-747D-4900-9C51-2F5E043036C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77257" y="2656771"/>
            <a:ext cx="4613872" cy="215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331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9D16-F8BC-4CE8-8867-D0052B214CF0}"/>
              </a:ext>
            </a:extLst>
          </p:cNvPr>
          <p:cNvSpPr>
            <a:spLocks noGrp="1"/>
          </p:cNvSpPr>
          <p:nvPr>
            <p:ph type="title"/>
          </p:nvPr>
        </p:nvSpPr>
        <p:spPr/>
        <p:txBody>
          <a:bodyPr/>
          <a:lstStyle/>
          <a:p>
            <a:r>
              <a:rPr lang="en-US" dirty="0"/>
              <a:t>Steps for finding Confidence Interval </a:t>
            </a:r>
          </a:p>
        </p:txBody>
      </p:sp>
      <p:sp>
        <p:nvSpPr>
          <p:cNvPr id="3" name="Content Placeholder 2">
            <a:extLst>
              <a:ext uri="{FF2B5EF4-FFF2-40B4-BE49-F238E27FC236}">
                <a16:creationId xmlns:a16="http://schemas.microsoft.com/office/drawing/2014/main" id="{569994E7-F590-4784-9385-6EF393E89412}"/>
              </a:ext>
            </a:extLst>
          </p:cNvPr>
          <p:cNvSpPr>
            <a:spLocks noGrp="1"/>
          </p:cNvSpPr>
          <p:nvPr>
            <p:ph idx="1"/>
          </p:nvPr>
        </p:nvSpPr>
        <p:spPr/>
        <p:txBody>
          <a:bodyPr/>
          <a:lstStyle/>
          <a:p>
            <a:r>
              <a:rPr lang="en-US" b="1" dirty="0"/>
              <a:t>Step 1</a:t>
            </a:r>
            <a:r>
              <a:rPr lang="en-US" dirty="0"/>
              <a:t>: find the number of observations </a:t>
            </a:r>
            <a:r>
              <a:rPr lang="en-US" b="1" dirty="0"/>
              <a:t>n</a:t>
            </a:r>
            <a:r>
              <a:rPr lang="en-US" dirty="0"/>
              <a:t>, calculate their mean </a:t>
            </a:r>
            <a:r>
              <a:rPr lang="en-US" b="1" dirty="0"/>
              <a:t>X</a:t>
            </a:r>
            <a:r>
              <a:rPr lang="en-US" dirty="0"/>
              <a:t>, and standard deviation</a:t>
            </a:r>
            <a:r>
              <a:rPr lang="en-US" b="1" dirty="0"/>
              <a:t>s</a:t>
            </a:r>
            <a:endParaRPr lang="en-US" dirty="0"/>
          </a:p>
          <a:p>
            <a:r>
              <a:rPr lang="en-US" dirty="0"/>
              <a:t>Using our example:</a:t>
            </a:r>
          </a:p>
          <a:p>
            <a:r>
              <a:rPr lang="en-US" dirty="0"/>
              <a:t>Number of observations: </a:t>
            </a:r>
            <a:r>
              <a:rPr lang="en-US" b="1" dirty="0"/>
              <a:t>n = 40</a:t>
            </a:r>
            <a:endParaRPr lang="en-US" dirty="0"/>
          </a:p>
          <a:p>
            <a:r>
              <a:rPr lang="en-US" dirty="0"/>
              <a:t>Mean: </a:t>
            </a:r>
            <a:r>
              <a:rPr lang="en-US" b="1" dirty="0"/>
              <a:t>X = 175</a:t>
            </a:r>
            <a:endParaRPr lang="en-US" dirty="0"/>
          </a:p>
          <a:p>
            <a:r>
              <a:rPr lang="en-US" dirty="0"/>
              <a:t>Standard Deviation: </a:t>
            </a:r>
            <a:r>
              <a:rPr lang="en-US" b="1" dirty="0"/>
              <a:t>s = 20</a:t>
            </a:r>
            <a:endParaRPr lang="en-US" dirty="0"/>
          </a:p>
          <a:p>
            <a:endParaRPr lang="en-US" dirty="0"/>
          </a:p>
        </p:txBody>
      </p:sp>
    </p:spTree>
    <p:extLst>
      <p:ext uri="{BB962C8B-B14F-4D97-AF65-F5344CB8AC3E}">
        <p14:creationId xmlns:p14="http://schemas.microsoft.com/office/powerpoint/2010/main" val="3845067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1D31-D43F-4209-96F3-505B8CC5E163}"/>
              </a:ext>
            </a:extLst>
          </p:cNvPr>
          <p:cNvSpPr>
            <a:spLocks noGrp="1"/>
          </p:cNvSpPr>
          <p:nvPr>
            <p:ph type="title"/>
          </p:nvPr>
        </p:nvSpPr>
        <p:spPr/>
        <p:txBody>
          <a:bodyPr/>
          <a:lstStyle/>
          <a:p>
            <a:r>
              <a:rPr lang="en-US" dirty="0"/>
              <a:t>Sampling bias</a:t>
            </a:r>
          </a:p>
        </p:txBody>
      </p:sp>
      <p:sp>
        <p:nvSpPr>
          <p:cNvPr id="3" name="Content Placeholder 2">
            <a:extLst>
              <a:ext uri="{FF2B5EF4-FFF2-40B4-BE49-F238E27FC236}">
                <a16:creationId xmlns:a16="http://schemas.microsoft.com/office/drawing/2014/main" id="{FE9FDADA-EFC7-46C4-B519-7EF01082EE4D}"/>
              </a:ext>
            </a:extLst>
          </p:cNvPr>
          <p:cNvSpPr>
            <a:spLocks noGrp="1"/>
          </p:cNvSpPr>
          <p:nvPr>
            <p:ph idx="1"/>
          </p:nvPr>
        </p:nvSpPr>
        <p:spPr/>
        <p:txBody>
          <a:bodyPr>
            <a:normAutofit fontScale="92500" lnSpcReduction="10000"/>
          </a:bodyPr>
          <a:lstStyle/>
          <a:p>
            <a:r>
              <a:rPr lang="en-US" dirty="0"/>
              <a:t>Three types of Sampling bias:</a:t>
            </a:r>
          </a:p>
          <a:p>
            <a:pPr marL="457200" indent="-457200">
              <a:buFont typeface="+mj-lt"/>
              <a:buAutoNum type="arabicPeriod"/>
            </a:pPr>
            <a:r>
              <a:rPr lang="en-US" i="1" dirty="0"/>
              <a:t>SELF- SELECTION BIAS</a:t>
            </a:r>
          </a:p>
          <a:p>
            <a:pPr marL="457200" indent="-457200">
              <a:buFont typeface="+mj-lt"/>
              <a:buAutoNum type="arabicPeriod"/>
            </a:pPr>
            <a:r>
              <a:rPr lang="en-US" i="1" dirty="0"/>
              <a:t>UNDER-COVERAGE BIAS</a:t>
            </a:r>
          </a:p>
          <a:p>
            <a:pPr marL="457200" indent="-457200">
              <a:buFont typeface="+mj-lt"/>
              <a:buAutoNum type="arabicPeriod"/>
            </a:pPr>
            <a:r>
              <a:rPr lang="en-US" i="1" cap="small" dirty="0"/>
              <a:t>Survivorship bias</a:t>
            </a:r>
          </a:p>
          <a:p>
            <a:pPr marL="457200" indent="-457200">
              <a:buFont typeface="+mj-lt"/>
              <a:buAutoNum type="arabicPeriod"/>
            </a:pPr>
            <a:r>
              <a:rPr lang="en-US" i="1" cap="small" dirty="0"/>
              <a:t>Response Bias</a:t>
            </a:r>
          </a:p>
          <a:p>
            <a:pPr marL="457200" indent="-457200">
              <a:buFont typeface="+mj-lt"/>
              <a:buAutoNum type="arabicPeriod"/>
            </a:pPr>
            <a:r>
              <a:rPr lang="en-US" i="1" cap="small" dirty="0"/>
              <a:t>Non – Response bias</a:t>
            </a:r>
          </a:p>
          <a:p>
            <a:pPr marL="0" indent="0">
              <a:buNone/>
            </a:pPr>
            <a:br>
              <a:rPr lang="en-US" dirty="0"/>
            </a:br>
            <a:endParaRPr lang="en-US" dirty="0"/>
          </a:p>
        </p:txBody>
      </p:sp>
    </p:spTree>
    <p:extLst>
      <p:ext uri="{BB962C8B-B14F-4D97-AF65-F5344CB8AC3E}">
        <p14:creationId xmlns:p14="http://schemas.microsoft.com/office/powerpoint/2010/main" val="3865181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C5F08-D483-47D2-8028-99BC194F6250}"/>
              </a:ext>
            </a:extLst>
          </p:cNvPr>
          <p:cNvSpPr>
            <a:spLocks noGrp="1"/>
          </p:cNvSpPr>
          <p:nvPr>
            <p:ph type="title"/>
          </p:nvPr>
        </p:nvSpPr>
        <p:spPr/>
        <p:txBody>
          <a:bodyPr/>
          <a:lstStyle/>
          <a:p>
            <a:r>
              <a:rPr lang="en-US" dirty="0"/>
              <a:t>Steps for finding Confidence Interval </a:t>
            </a:r>
          </a:p>
        </p:txBody>
      </p:sp>
      <p:sp>
        <p:nvSpPr>
          <p:cNvPr id="3" name="Content Placeholder 2">
            <a:extLst>
              <a:ext uri="{FF2B5EF4-FFF2-40B4-BE49-F238E27FC236}">
                <a16:creationId xmlns:a16="http://schemas.microsoft.com/office/drawing/2014/main" id="{BBCC5C82-BE8F-4A43-9811-CDBD7FDAA00C}"/>
              </a:ext>
            </a:extLst>
          </p:cNvPr>
          <p:cNvSpPr>
            <a:spLocks noGrp="1"/>
          </p:cNvSpPr>
          <p:nvPr>
            <p:ph idx="1"/>
          </p:nvPr>
        </p:nvSpPr>
        <p:spPr>
          <a:xfrm>
            <a:off x="1451579" y="2015732"/>
            <a:ext cx="9603275" cy="912663"/>
          </a:xfrm>
        </p:spPr>
        <p:txBody>
          <a:bodyPr/>
          <a:lstStyle/>
          <a:p>
            <a:r>
              <a:rPr lang="en-US" b="1" dirty="0"/>
              <a:t>Step 2</a:t>
            </a:r>
            <a:r>
              <a:rPr lang="en-US" dirty="0"/>
              <a:t>: decide what Confidence Interval we want: 95% or 99% are common choices. Then find the "Z" value for that Confidence Interval here:</a:t>
            </a:r>
          </a:p>
        </p:txBody>
      </p:sp>
      <p:pic>
        <p:nvPicPr>
          <p:cNvPr id="4" name="Picture 3">
            <a:extLst>
              <a:ext uri="{FF2B5EF4-FFF2-40B4-BE49-F238E27FC236}">
                <a16:creationId xmlns:a16="http://schemas.microsoft.com/office/drawing/2014/main" id="{AD91B980-D155-45A7-9851-1B7D9442F735}"/>
              </a:ext>
            </a:extLst>
          </p:cNvPr>
          <p:cNvPicPr>
            <a:picLocks noChangeAspect="1"/>
          </p:cNvPicPr>
          <p:nvPr/>
        </p:nvPicPr>
        <p:blipFill>
          <a:blip r:embed="rId2"/>
          <a:stretch>
            <a:fillRect/>
          </a:stretch>
        </p:blipFill>
        <p:spPr>
          <a:xfrm>
            <a:off x="4403142" y="2928394"/>
            <a:ext cx="3038475" cy="3784921"/>
          </a:xfrm>
          <a:prstGeom prst="rect">
            <a:avLst/>
          </a:prstGeom>
        </p:spPr>
      </p:pic>
      <p:sp>
        <p:nvSpPr>
          <p:cNvPr id="5" name="Rectangle 4">
            <a:extLst>
              <a:ext uri="{FF2B5EF4-FFF2-40B4-BE49-F238E27FC236}">
                <a16:creationId xmlns:a16="http://schemas.microsoft.com/office/drawing/2014/main" id="{D3376213-2685-4424-A912-591DE52CA019}"/>
              </a:ext>
            </a:extLst>
          </p:cNvPr>
          <p:cNvSpPr/>
          <p:nvPr/>
        </p:nvSpPr>
        <p:spPr>
          <a:xfrm>
            <a:off x="7555081" y="3929606"/>
            <a:ext cx="3656257" cy="369332"/>
          </a:xfrm>
          <a:prstGeom prst="rect">
            <a:avLst/>
          </a:prstGeom>
        </p:spPr>
        <p:txBody>
          <a:bodyPr wrap="none">
            <a:spAutoFit/>
          </a:bodyPr>
          <a:lstStyle/>
          <a:p>
            <a:r>
              <a:rPr lang="en-US" dirty="0">
                <a:solidFill>
                  <a:srgbClr val="333333"/>
                </a:solidFill>
                <a:latin typeface="Verdana" panose="020B0604030504040204" pitchFamily="34" charset="0"/>
              </a:rPr>
              <a:t>For 95% the Z value is </a:t>
            </a:r>
            <a:r>
              <a:rPr lang="en-US" b="1" dirty="0">
                <a:solidFill>
                  <a:srgbClr val="333333"/>
                </a:solidFill>
                <a:latin typeface="Verdana" panose="020B0604030504040204" pitchFamily="34" charset="0"/>
              </a:rPr>
              <a:t>1.960</a:t>
            </a:r>
            <a:endParaRPr lang="en-US" dirty="0"/>
          </a:p>
        </p:txBody>
      </p:sp>
    </p:spTree>
    <p:extLst>
      <p:ext uri="{BB962C8B-B14F-4D97-AF65-F5344CB8AC3E}">
        <p14:creationId xmlns:p14="http://schemas.microsoft.com/office/powerpoint/2010/main" val="2376394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98EB-D94D-4620-86B3-23F0B874A8FD}"/>
              </a:ext>
            </a:extLst>
          </p:cNvPr>
          <p:cNvSpPr>
            <a:spLocks noGrp="1"/>
          </p:cNvSpPr>
          <p:nvPr>
            <p:ph type="title"/>
          </p:nvPr>
        </p:nvSpPr>
        <p:spPr/>
        <p:txBody>
          <a:bodyPr/>
          <a:lstStyle/>
          <a:p>
            <a:r>
              <a:rPr lang="en-US" dirty="0"/>
              <a:t>Steps for finding Confidence Interval </a:t>
            </a:r>
          </a:p>
        </p:txBody>
      </p:sp>
      <p:sp>
        <p:nvSpPr>
          <p:cNvPr id="3" name="Content Placeholder 2">
            <a:extLst>
              <a:ext uri="{FF2B5EF4-FFF2-40B4-BE49-F238E27FC236}">
                <a16:creationId xmlns:a16="http://schemas.microsoft.com/office/drawing/2014/main" id="{51D446CD-F6C5-430D-BD33-7631CFDD137C}"/>
              </a:ext>
            </a:extLst>
          </p:cNvPr>
          <p:cNvSpPr>
            <a:spLocks noGrp="1"/>
          </p:cNvSpPr>
          <p:nvPr>
            <p:ph idx="1"/>
          </p:nvPr>
        </p:nvSpPr>
        <p:spPr>
          <a:xfrm>
            <a:off x="1451579" y="2015732"/>
            <a:ext cx="9603275" cy="1688167"/>
          </a:xfrm>
        </p:spPr>
        <p:txBody>
          <a:bodyPr>
            <a:normAutofit/>
          </a:bodyPr>
          <a:lstStyle/>
          <a:p>
            <a:r>
              <a:rPr lang="en-US" b="1" dirty="0"/>
              <a:t>Step 3</a:t>
            </a:r>
            <a:r>
              <a:rPr lang="en-US" dirty="0"/>
              <a:t>: use that Z in this formula for the Confidence Interval</a:t>
            </a:r>
          </a:p>
          <a:p>
            <a:pPr marL="0" indent="0">
              <a:buNone/>
            </a:pPr>
            <a:endParaRPr lang="en-US" dirty="0"/>
          </a:p>
        </p:txBody>
      </p:sp>
      <p:pic>
        <p:nvPicPr>
          <p:cNvPr id="4" name="Picture 3">
            <a:extLst>
              <a:ext uri="{FF2B5EF4-FFF2-40B4-BE49-F238E27FC236}">
                <a16:creationId xmlns:a16="http://schemas.microsoft.com/office/drawing/2014/main" id="{F599E60E-7B2E-411A-97D2-088C8CCFA2D7}"/>
              </a:ext>
            </a:extLst>
          </p:cNvPr>
          <p:cNvPicPr>
            <a:picLocks noChangeAspect="1"/>
          </p:cNvPicPr>
          <p:nvPr/>
        </p:nvPicPr>
        <p:blipFill>
          <a:blip r:embed="rId3"/>
          <a:stretch>
            <a:fillRect/>
          </a:stretch>
        </p:blipFill>
        <p:spPr>
          <a:xfrm>
            <a:off x="4749176" y="2541547"/>
            <a:ext cx="1628775" cy="1057275"/>
          </a:xfrm>
          <a:prstGeom prst="rect">
            <a:avLst/>
          </a:prstGeom>
        </p:spPr>
      </p:pic>
      <p:sp>
        <p:nvSpPr>
          <p:cNvPr id="5" name="Rectangle 4">
            <a:extLst>
              <a:ext uri="{FF2B5EF4-FFF2-40B4-BE49-F238E27FC236}">
                <a16:creationId xmlns:a16="http://schemas.microsoft.com/office/drawing/2014/main" id="{7556C050-0695-48C4-AC38-8F5B3CB83D2E}"/>
              </a:ext>
            </a:extLst>
          </p:cNvPr>
          <p:cNvSpPr/>
          <p:nvPr/>
        </p:nvSpPr>
        <p:spPr>
          <a:xfrm>
            <a:off x="1451579" y="3865877"/>
            <a:ext cx="6096000" cy="1477328"/>
          </a:xfrm>
          <a:prstGeom prst="rect">
            <a:avLst/>
          </a:prstGeom>
        </p:spPr>
        <p:txBody>
          <a:bodyPr>
            <a:spAutoFit/>
          </a:bodyPr>
          <a:lstStyle/>
          <a:p>
            <a:r>
              <a:rPr lang="en-US" dirty="0">
                <a:solidFill>
                  <a:srgbClr val="333333"/>
                </a:solidFill>
                <a:latin typeface="Verdana" panose="020B0604030504040204" pitchFamily="34" charset="0"/>
              </a:rPr>
              <a:t>And we have:</a:t>
            </a:r>
          </a:p>
          <a:p>
            <a:pPr algn="ctr"/>
            <a:r>
              <a:rPr lang="en-US" dirty="0">
                <a:solidFill>
                  <a:srgbClr val="000088"/>
                </a:solidFill>
                <a:latin typeface="Verdana" panose="020B0604030504040204" pitchFamily="34" charset="0"/>
              </a:rPr>
              <a:t>175 ± 1.960 × </a:t>
            </a:r>
            <a:r>
              <a:rPr lang="en-US" i="1" dirty="0">
                <a:solidFill>
                  <a:srgbClr val="000088"/>
                </a:solidFill>
                <a:latin typeface="Verdana" panose="020B0604030504040204" pitchFamily="34" charset="0"/>
              </a:rPr>
              <a:t>20</a:t>
            </a:r>
            <a:r>
              <a:rPr lang="en-US" b="1" dirty="0">
                <a:solidFill>
                  <a:srgbClr val="000088"/>
                </a:solidFill>
                <a:latin typeface="Verdana" panose="020B0604030504040204" pitchFamily="34" charset="0"/>
              </a:rPr>
              <a:t>√40</a:t>
            </a:r>
            <a:endParaRPr lang="en-US" dirty="0">
              <a:solidFill>
                <a:srgbClr val="000088"/>
              </a:solidFill>
              <a:latin typeface="Verdana" panose="020B0604030504040204" pitchFamily="34" charset="0"/>
            </a:endParaRPr>
          </a:p>
          <a:p>
            <a:r>
              <a:rPr lang="en-US" dirty="0">
                <a:solidFill>
                  <a:srgbClr val="333333"/>
                </a:solidFill>
                <a:latin typeface="Verdana" panose="020B0604030504040204" pitchFamily="34" charset="0"/>
              </a:rPr>
              <a:t>Which is:</a:t>
            </a:r>
          </a:p>
          <a:p>
            <a:pPr algn="ctr"/>
            <a:r>
              <a:rPr lang="en-US" b="1" dirty="0">
                <a:solidFill>
                  <a:srgbClr val="000088"/>
                </a:solidFill>
                <a:latin typeface="Verdana" panose="020B0604030504040204" pitchFamily="34" charset="0"/>
              </a:rPr>
              <a:t>175cm ± 6.20cm</a:t>
            </a:r>
            <a:endParaRPr lang="en-US" dirty="0">
              <a:solidFill>
                <a:srgbClr val="000088"/>
              </a:solidFill>
              <a:latin typeface="Verdana" panose="020B0604030504040204" pitchFamily="34" charset="0"/>
            </a:endParaRPr>
          </a:p>
          <a:p>
            <a:r>
              <a:rPr lang="en-US" dirty="0">
                <a:solidFill>
                  <a:srgbClr val="333333"/>
                </a:solidFill>
                <a:latin typeface="Verdana" panose="020B0604030504040204" pitchFamily="34" charset="0"/>
              </a:rPr>
              <a:t>In other words: from 168.8cm to 181.2cm</a:t>
            </a:r>
            <a:endParaRPr lang="en-US" b="0" i="0" dirty="0">
              <a:solidFill>
                <a:srgbClr val="333333"/>
              </a:solidFill>
              <a:effectLst/>
              <a:latin typeface="Verdana" panose="020B0604030504040204" pitchFamily="34" charset="0"/>
            </a:endParaRPr>
          </a:p>
        </p:txBody>
      </p:sp>
    </p:spTree>
    <p:extLst>
      <p:ext uri="{BB962C8B-B14F-4D97-AF65-F5344CB8AC3E}">
        <p14:creationId xmlns:p14="http://schemas.microsoft.com/office/powerpoint/2010/main" val="169394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self selection bias">
            <a:extLst>
              <a:ext uri="{FF2B5EF4-FFF2-40B4-BE49-F238E27FC236}">
                <a16:creationId xmlns:a16="http://schemas.microsoft.com/office/drawing/2014/main" id="{6EB1FCCE-55F6-4C2F-970E-902E050792FE}"/>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12955" r="1714" b="1"/>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Rectangle 7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30124EF-FC2C-472D-B37F-500B605752FF}"/>
              </a:ext>
            </a:extLst>
          </p:cNvPr>
          <p:cNvSpPr>
            <a:spLocks noGrp="1"/>
          </p:cNvSpPr>
          <p:nvPr>
            <p:ph type="title"/>
          </p:nvPr>
        </p:nvSpPr>
        <p:spPr>
          <a:xfrm>
            <a:off x="1130271" y="1193800"/>
            <a:ext cx="3193050" cy="4699000"/>
          </a:xfrm>
        </p:spPr>
        <p:txBody>
          <a:bodyPr anchor="ctr">
            <a:normAutofit/>
          </a:bodyPr>
          <a:lstStyle/>
          <a:p>
            <a:r>
              <a:rPr lang="en-US" dirty="0"/>
              <a:t>Self – Selection bias </a:t>
            </a:r>
          </a:p>
        </p:txBody>
      </p:sp>
      <p:cxnSp>
        <p:nvCxnSpPr>
          <p:cNvPr id="79" name="Straight Connector 7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7DD5A2-B0C0-44EE-B87F-71D632C236E9}"/>
              </a:ext>
            </a:extLst>
          </p:cNvPr>
          <p:cNvSpPr>
            <a:spLocks noGrp="1"/>
          </p:cNvSpPr>
          <p:nvPr>
            <p:ph idx="1"/>
          </p:nvPr>
        </p:nvSpPr>
        <p:spPr>
          <a:xfrm>
            <a:off x="4976636" y="1193800"/>
            <a:ext cx="6085091" cy="4699000"/>
          </a:xfrm>
        </p:spPr>
        <p:txBody>
          <a:bodyPr anchor="ctr">
            <a:normAutofit/>
          </a:bodyPr>
          <a:lstStyle/>
          <a:p>
            <a:r>
              <a:rPr lang="en-US" dirty="0"/>
              <a:t>This is the most common type of Bias</a:t>
            </a:r>
          </a:p>
          <a:p>
            <a:r>
              <a:rPr lang="en-US" dirty="0"/>
              <a:t>This type of bias favors those members of a population who are more inclined and able to answer polls.</a:t>
            </a:r>
          </a:p>
        </p:txBody>
      </p:sp>
      <p:sp>
        <p:nvSpPr>
          <p:cNvPr id="8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172270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age result for computer and technology">
            <a:extLst>
              <a:ext uri="{FF2B5EF4-FFF2-40B4-BE49-F238E27FC236}">
                <a16:creationId xmlns:a16="http://schemas.microsoft.com/office/drawing/2014/main" id="{BCEB4171-0386-4BD9-9B18-2C4733B2A8D4}"/>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l="2"/>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Rectangle 7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8B48B11-6F6B-4255-9885-266147C43381}"/>
              </a:ext>
            </a:extLst>
          </p:cNvPr>
          <p:cNvSpPr>
            <a:spLocks noGrp="1"/>
          </p:cNvSpPr>
          <p:nvPr>
            <p:ph type="title"/>
          </p:nvPr>
        </p:nvSpPr>
        <p:spPr>
          <a:xfrm>
            <a:off x="1130271" y="1193800"/>
            <a:ext cx="3193050" cy="4699000"/>
          </a:xfrm>
        </p:spPr>
        <p:txBody>
          <a:bodyPr anchor="ctr">
            <a:normAutofit/>
          </a:bodyPr>
          <a:lstStyle/>
          <a:p>
            <a:r>
              <a:rPr lang="en-US" dirty="0"/>
              <a:t>Example of self – selection bias</a:t>
            </a:r>
          </a:p>
        </p:txBody>
      </p:sp>
      <p:cxnSp>
        <p:nvCxnSpPr>
          <p:cNvPr id="79" name="Straight Connector 7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C8DD4F-E4A0-4014-92F8-099A9B2E8F52}"/>
              </a:ext>
            </a:extLst>
          </p:cNvPr>
          <p:cNvSpPr>
            <a:spLocks noGrp="1"/>
          </p:cNvSpPr>
          <p:nvPr>
            <p:ph idx="1"/>
          </p:nvPr>
        </p:nvSpPr>
        <p:spPr>
          <a:xfrm>
            <a:off x="4976636" y="1193800"/>
            <a:ext cx="6085091" cy="4699000"/>
          </a:xfrm>
        </p:spPr>
        <p:txBody>
          <a:bodyPr anchor="ctr">
            <a:normAutofit/>
          </a:bodyPr>
          <a:lstStyle/>
          <a:p>
            <a:r>
              <a:rPr lang="en-US" dirty="0"/>
              <a:t> An online survey about computer use is likely to attract people more interested in technology than is typical.</a:t>
            </a:r>
          </a:p>
        </p:txBody>
      </p:sp>
      <p:sp>
        <p:nvSpPr>
          <p:cNvPr id="8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37197269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Image result for fitness">
            <a:extLst>
              <a:ext uri="{FF2B5EF4-FFF2-40B4-BE49-F238E27FC236}">
                <a16:creationId xmlns:a16="http://schemas.microsoft.com/office/drawing/2014/main" id="{198A7236-6702-46A9-A971-A8BC016E88F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701" r="-1" b="15341"/>
          <a:stretch/>
        </p:blipFill>
        <p:spPr bwMode="auto">
          <a:xfrm>
            <a:off x="305"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Rectangle 7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4D51058D-1E32-43FC-9178-738E6FC2B311}"/>
              </a:ext>
            </a:extLst>
          </p:cNvPr>
          <p:cNvSpPr>
            <a:spLocks noGrp="1"/>
          </p:cNvSpPr>
          <p:nvPr>
            <p:ph type="title"/>
          </p:nvPr>
        </p:nvSpPr>
        <p:spPr>
          <a:xfrm>
            <a:off x="1130271" y="1193800"/>
            <a:ext cx="3193050" cy="4699000"/>
          </a:xfrm>
        </p:spPr>
        <p:txBody>
          <a:bodyPr anchor="ctr">
            <a:normAutofit/>
          </a:bodyPr>
          <a:lstStyle/>
          <a:p>
            <a:r>
              <a:rPr lang="en-US" dirty="0"/>
              <a:t>Example of self selection bias</a:t>
            </a:r>
          </a:p>
        </p:txBody>
      </p:sp>
      <p:cxnSp>
        <p:nvCxnSpPr>
          <p:cNvPr id="79" name="Straight Connector 7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0345534-FDAE-4CA8-B9C4-83A4DF47D4B2}"/>
              </a:ext>
            </a:extLst>
          </p:cNvPr>
          <p:cNvSpPr>
            <a:spLocks noGrp="1"/>
          </p:cNvSpPr>
          <p:nvPr>
            <p:ph idx="1"/>
          </p:nvPr>
        </p:nvSpPr>
        <p:spPr>
          <a:xfrm>
            <a:off x="4976636" y="1193800"/>
            <a:ext cx="6085091" cy="4699000"/>
          </a:xfrm>
        </p:spPr>
        <p:txBody>
          <a:bodyPr anchor="ctr">
            <a:normAutofit/>
          </a:bodyPr>
          <a:lstStyle/>
          <a:p>
            <a:r>
              <a:rPr lang="en-US" dirty="0"/>
              <a:t>a university newspaper ran an ad asking for students to volunteer for a study in which the details of their fitness would be discussed.</a:t>
            </a:r>
          </a:p>
        </p:txBody>
      </p:sp>
      <p:sp>
        <p:nvSpPr>
          <p:cNvPr id="8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39859324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1434</Words>
  <Application>Microsoft Office PowerPoint</Application>
  <PresentationFormat>Widescreen</PresentationFormat>
  <Paragraphs>226</Paragraphs>
  <Slides>61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DejaVu Sans</vt:lpstr>
      <vt:lpstr>Gill Sans MT</vt:lpstr>
      <vt:lpstr>Open Sans</vt:lpstr>
      <vt:lpstr>Times New Roman</vt:lpstr>
      <vt:lpstr>Verdana</vt:lpstr>
      <vt:lpstr>Gallery</vt:lpstr>
      <vt:lpstr>Statistics Part - III</vt:lpstr>
      <vt:lpstr>Population and sAmple</vt:lpstr>
      <vt:lpstr>Examples for population and sample</vt:lpstr>
      <vt:lpstr>Statistic and parameter</vt:lpstr>
      <vt:lpstr>Sampling</vt:lpstr>
      <vt:lpstr>Sampling bias</vt:lpstr>
      <vt:lpstr>Self – Selection bias </vt:lpstr>
      <vt:lpstr>Example of self – selection bias</vt:lpstr>
      <vt:lpstr>Example of self selection bias</vt:lpstr>
      <vt:lpstr>Example for Self Selection bias</vt:lpstr>
      <vt:lpstr>Under coverage bias</vt:lpstr>
      <vt:lpstr>Example for Under coverage bias</vt:lpstr>
      <vt:lpstr>The Literary Digest Case Study</vt:lpstr>
      <vt:lpstr>Survivor Bias</vt:lpstr>
      <vt:lpstr>Example for survivor bias</vt:lpstr>
      <vt:lpstr>Example for survivor bias</vt:lpstr>
      <vt:lpstr>Example for survivor bias</vt:lpstr>
      <vt:lpstr>Example for survivor bias</vt:lpstr>
      <vt:lpstr>Example for survivor bias</vt:lpstr>
      <vt:lpstr>Response bias</vt:lpstr>
      <vt:lpstr>Examples of response bias</vt:lpstr>
      <vt:lpstr>Examples of response bias</vt:lpstr>
      <vt:lpstr>Non – Response bias</vt:lpstr>
      <vt:lpstr> Examples for non response bias</vt:lpstr>
      <vt:lpstr>Benefits of sampling </vt:lpstr>
      <vt:lpstr>Types of Sampling</vt:lpstr>
      <vt:lpstr>Random Sampling</vt:lpstr>
      <vt:lpstr>Examples for random sampling</vt:lpstr>
      <vt:lpstr>Stratified Random sampling</vt:lpstr>
      <vt:lpstr>steps for stratified random sampling</vt:lpstr>
      <vt:lpstr>Examples for stratified random sampling</vt:lpstr>
      <vt:lpstr>Example of stratified random sampling</vt:lpstr>
      <vt:lpstr>Example of stratified random sampling</vt:lpstr>
      <vt:lpstr>Example of stratified random sampling</vt:lpstr>
      <vt:lpstr>Clustering</vt:lpstr>
      <vt:lpstr>Example for cluster sampling</vt:lpstr>
      <vt:lpstr>Example for cluster sampling </vt:lpstr>
      <vt:lpstr>Normal Distribution extended</vt:lpstr>
      <vt:lpstr>Normal Distribution extended</vt:lpstr>
      <vt:lpstr>Normal Distribution extended</vt:lpstr>
      <vt:lpstr>Central Limit  Theorem</vt:lpstr>
      <vt:lpstr>Example for clt</vt:lpstr>
      <vt:lpstr>Example for clt</vt:lpstr>
      <vt:lpstr>Example for clt</vt:lpstr>
      <vt:lpstr>PowerPoint Presentation</vt:lpstr>
      <vt:lpstr>Standard Error mean</vt:lpstr>
      <vt:lpstr>Standard Error of mean</vt:lpstr>
      <vt:lpstr>Example of standard Error</vt:lpstr>
      <vt:lpstr>Example of standard Error</vt:lpstr>
      <vt:lpstr>Z-Score or Standard Score</vt:lpstr>
      <vt:lpstr>Example for Z-score and standard score</vt:lpstr>
      <vt:lpstr>Examples for Z-Score or Standard Score</vt:lpstr>
      <vt:lpstr>Z-table </vt:lpstr>
      <vt:lpstr>Examples for Z-Score or Standard Score</vt:lpstr>
      <vt:lpstr>Example for Z – Table </vt:lpstr>
      <vt:lpstr>Margin of error </vt:lpstr>
      <vt:lpstr>Confidence Interval </vt:lpstr>
      <vt:lpstr>Example for Confidence interval </vt:lpstr>
      <vt:lpstr>Steps for finding Confidence Interval </vt:lpstr>
      <vt:lpstr>Steps for finding Confidence Interval </vt:lpstr>
      <vt:lpstr>Steps for finding Confidence Interval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Part - III</dc:title>
  <dc:creator>Laxminarayen N V</dc:creator>
  <cp:lastModifiedBy>Laxminarayen N V</cp:lastModifiedBy>
  <cp:revision>3</cp:revision>
  <dcterms:created xsi:type="dcterms:W3CDTF">2019-05-12T03:56:16Z</dcterms:created>
  <dcterms:modified xsi:type="dcterms:W3CDTF">2019-05-12T09:31:08Z</dcterms:modified>
</cp:coreProperties>
</file>